
<file path=[Content_Types].xml><?xml version="1.0" encoding="utf-8"?>
<Types xmlns="http://schemas.openxmlformats.org/package/2006/content-types">
  <Default Extension="fntdata" ContentType="application/x-fontdata"/>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4"/>
  </p:sldMasterIdLst>
  <p:notesMasterIdLst>
    <p:notesMasterId r:id="rId27"/>
  </p:notesMasterIdLst>
  <p:sldIdLst>
    <p:sldId id="256" r:id="rId5"/>
    <p:sldId id="260" r:id="rId6"/>
    <p:sldId id="262" r:id="rId7"/>
    <p:sldId id="259" r:id="rId8"/>
    <p:sldId id="261" r:id="rId9"/>
    <p:sldId id="264" r:id="rId10"/>
    <p:sldId id="295" r:id="rId11"/>
    <p:sldId id="296" r:id="rId12"/>
    <p:sldId id="297" r:id="rId13"/>
    <p:sldId id="298" r:id="rId14"/>
    <p:sldId id="299" r:id="rId15"/>
    <p:sldId id="301" r:id="rId16"/>
    <p:sldId id="269" r:id="rId17"/>
    <p:sldId id="302" r:id="rId18"/>
    <p:sldId id="303" r:id="rId19"/>
    <p:sldId id="304" r:id="rId20"/>
    <p:sldId id="305" r:id="rId21"/>
    <p:sldId id="306" r:id="rId22"/>
    <p:sldId id="307" r:id="rId23"/>
    <p:sldId id="308" r:id="rId24"/>
    <p:sldId id="263" r:id="rId25"/>
    <p:sldId id="290" r:id="rId26"/>
  </p:sldIdLst>
  <p:sldSz cx="9144000" cy="5143500" type="screen16x9"/>
  <p:notesSz cx="6858000" cy="9144000"/>
  <p:embeddedFontLst>
    <p:embeddedFont>
      <p:font typeface="Archivo" panose="020B0604020202020204" charset="0"/>
      <p:regular r:id="rId28"/>
      <p:bold r:id="rId29"/>
      <p:italic r:id="rId30"/>
      <p:boldItalic r:id="rId31"/>
    </p:embeddedFont>
    <p:embeddedFont>
      <p:font typeface="Bebas Neue" panose="020B0606020202050201" pitchFamily="34" charset="0"/>
      <p:regular r:id="rId32"/>
    </p:embeddedFont>
    <p:embeddedFont>
      <p:font typeface="Nunito Light" pitchFamily="2" charset="0"/>
      <p:regular r:id="rId33"/>
      <p:italic r:id="rId34"/>
    </p:embeddedFont>
    <p:embeddedFont>
      <p:font typeface="Poppins" panose="000005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6BF570-9EA5-4982-83FF-706C2AC56BC2}">
  <a:tblStyle styleId="{836BF570-9EA5-4982-83FF-706C2AC56BC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272B401-23EC-49D0-A594-8D1211C7D8D0}"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737"/>
  </p:normalViewPr>
  <p:slideViewPr>
    <p:cSldViewPr snapToGrid="0">
      <p:cViewPr varScale="1">
        <p:scale>
          <a:sx n="124" d="100"/>
          <a:sy n="124" d="100"/>
        </p:scale>
        <p:origin x="72"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804325be90_2_1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804325be90_2_1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a:extLst>
            <a:ext uri="{FF2B5EF4-FFF2-40B4-BE49-F238E27FC236}">
              <a16:creationId xmlns:a16="http://schemas.microsoft.com/office/drawing/2014/main" id="{8D93D558-B460-0D04-3ED2-EDCC08E25204}"/>
            </a:ext>
          </a:extLst>
        </p:cNvPr>
        <p:cNvGrpSpPr/>
        <p:nvPr/>
      </p:nvGrpSpPr>
      <p:grpSpPr>
        <a:xfrm>
          <a:off x="0" y="0"/>
          <a:ext cx="0" cy="0"/>
          <a:chOff x="0" y="0"/>
          <a:chExt cx="0" cy="0"/>
        </a:xfrm>
      </p:grpSpPr>
      <p:sp>
        <p:nvSpPr>
          <p:cNvPr id="274" name="Google Shape;274;g54dda1946d_6_332:notes">
            <a:extLst>
              <a:ext uri="{FF2B5EF4-FFF2-40B4-BE49-F238E27FC236}">
                <a16:creationId xmlns:a16="http://schemas.microsoft.com/office/drawing/2014/main" id="{E4FCD2E9-119D-713F-E115-EB74ABBC56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54dda1946d_6_332:notes">
            <a:extLst>
              <a:ext uri="{FF2B5EF4-FFF2-40B4-BE49-F238E27FC236}">
                <a16:creationId xmlns:a16="http://schemas.microsoft.com/office/drawing/2014/main" id="{C7376CD3-0554-6EB2-0591-50B35805D7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8495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a:extLst>
            <a:ext uri="{FF2B5EF4-FFF2-40B4-BE49-F238E27FC236}">
              <a16:creationId xmlns:a16="http://schemas.microsoft.com/office/drawing/2014/main" id="{D8B1938F-8F8B-5BC1-D327-C5BC21421600}"/>
            </a:ext>
          </a:extLst>
        </p:cNvPr>
        <p:cNvGrpSpPr/>
        <p:nvPr/>
      </p:nvGrpSpPr>
      <p:grpSpPr>
        <a:xfrm>
          <a:off x="0" y="0"/>
          <a:ext cx="0" cy="0"/>
          <a:chOff x="0" y="0"/>
          <a:chExt cx="0" cy="0"/>
        </a:xfrm>
      </p:grpSpPr>
      <p:sp>
        <p:nvSpPr>
          <p:cNvPr id="274" name="Google Shape;274;g54dda1946d_6_332:notes">
            <a:extLst>
              <a:ext uri="{FF2B5EF4-FFF2-40B4-BE49-F238E27FC236}">
                <a16:creationId xmlns:a16="http://schemas.microsoft.com/office/drawing/2014/main" id="{FFB04933-43B8-4E20-8F34-BF03F1A6C2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54dda1946d_6_332:notes">
            <a:extLst>
              <a:ext uri="{FF2B5EF4-FFF2-40B4-BE49-F238E27FC236}">
                <a16:creationId xmlns:a16="http://schemas.microsoft.com/office/drawing/2014/main" id="{97C4F147-E307-7454-BD37-1F0830F73B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9918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a:extLst>
            <a:ext uri="{FF2B5EF4-FFF2-40B4-BE49-F238E27FC236}">
              <a16:creationId xmlns:a16="http://schemas.microsoft.com/office/drawing/2014/main" id="{6CF129BE-3F9A-3E0A-EDBB-06897FA6AABB}"/>
            </a:ext>
          </a:extLst>
        </p:cNvPr>
        <p:cNvGrpSpPr/>
        <p:nvPr/>
      </p:nvGrpSpPr>
      <p:grpSpPr>
        <a:xfrm>
          <a:off x="0" y="0"/>
          <a:ext cx="0" cy="0"/>
          <a:chOff x="0" y="0"/>
          <a:chExt cx="0" cy="0"/>
        </a:xfrm>
      </p:grpSpPr>
      <p:sp>
        <p:nvSpPr>
          <p:cNvPr id="274" name="Google Shape;274;g54dda1946d_6_332:notes">
            <a:extLst>
              <a:ext uri="{FF2B5EF4-FFF2-40B4-BE49-F238E27FC236}">
                <a16:creationId xmlns:a16="http://schemas.microsoft.com/office/drawing/2014/main" id="{79D6B810-BFE1-1357-19C2-FFE69E6442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54dda1946d_6_332:notes">
            <a:extLst>
              <a:ext uri="{FF2B5EF4-FFF2-40B4-BE49-F238E27FC236}">
                <a16:creationId xmlns:a16="http://schemas.microsoft.com/office/drawing/2014/main" id="{3115446C-B074-EF67-5F86-ED422EF45C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0241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804325be90_2_1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804325be90_2_1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4025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9704AA25-D35C-21B7-EFF0-7D88954E8C67}"/>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5FC647CF-4BD7-8C87-3C1A-D4FD880833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94677B80-06FE-78E0-954C-A2B7B85AB1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0343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CE82D9FF-6605-FEFA-2559-CD3E4D7B492B}"/>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FB193974-A512-E6D8-0BA9-6323D56E23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C41305BC-0E9A-A1A6-FA30-643E48BD36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475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999B9429-DEDA-DD26-E17B-19DA1AECD312}"/>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52065BFD-EA1E-CCD4-9083-8A5EF9868A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F482C650-B16E-9EE2-FAC7-B5E85DC496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6844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6D87B4F3-E907-EDAE-B4A2-99FFE788B3C1}"/>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1C08018B-ED42-334D-04F6-C054756F55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108996D9-40A6-B520-1FD7-72F44B2290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0071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5FB066A8-0669-1F10-7C50-45BA82C373C2}"/>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3DC278ED-65B5-827A-0659-9CC2D2005A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1B706B21-4A35-ACA7-65E9-20C986ABDA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0693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225D03E0-DC0C-1CE5-D901-BB6AEB1E070C}"/>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53713F2A-5FAB-AD4B-215A-5F316AAB61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242CCC51-13B6-F876-659D-6869F13F28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8520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8F9C98E4-F855-74C0-83B2-EE79D89FD61D}"/>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959AACD7-86D5-7A96-0E23-04270045CC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88DE2F10-F409-4345-B977-E70A821D21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5606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a:extLst>
            <a:ext uri="{FF2B5EF4-FFF2-40B4-BE49-F238E27FC236}">
              <a16:creationId xmlns:a16="http://schemas.microsoft.com/office/drawing/2014/main" id="{2C40E12B-497B-A2F1-3C04-E4CD6DA4C39B}"/>
            </a:ext>
          </a:extLst>
        </p:cNvPr>
        <p:cNvGrpSpPr/>
        <p:nvPr/>
      </p:nvGrpSpPr>
      <p:grpSpPr>
        <a:xfrm>
          <a:off x="0" y="0"/>
          <a:ext cx="0" cy="0"/>
          <a:chOff x="0" y="0"/>
          <a:chExt cx="0" cy="0"/>
        </a:xfrm>
      </p:grpSpPr>
      <p:sp>
        <p:nvSpPr>
          <p:cNvPr id="533" name="Google Shape;533;g54dda1946d_6_377:notes">
            <a:extLst>
              <a:ext uri="{FF2B5EF4-FFF2-40B4-BE49-F238E27FC236}">
                <a16:creationId xmlns:a16="http://schemas.microsoft.com/office/drawing/2014/main" id="{1E402407-8C2C-13AC-7DB6-BE0A6D3CAF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54dda1946d_6_377:notes">
            <a:extLst>
              <a:ext uri="{FF2B5EF4-FFF2-40B4-BE49-F238E27FC236}">
                <a16:creationId xmlns:a16="http://schemas.microsoft.com/office/drawing/2014/main" id="{92767D73-C7F9-B386-86BA-113FA9042C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2579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3" name="Google Shape;923;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bit.ly/2TtBDfr" TargetMode="Externa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11150" y="1424638"/>
            <a:ext cx="5637300" cy="17778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54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911150" y="3243063"/>
            <a:ext cx="4528800" cy="475800"/>
          </a:xfrm>
          <a:prstGeom prst="rect">
            <a:avLst/>
          </a:prstGeom>
          <a:solidFill>
            <a:schemeClr val="dk2"/>
          </a:solidFill>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2537901" y="3243079"/>
            <a:ext cx="5215451" cy="51136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714650" y="2338425"/>
            <a:ext cx="4331400" cy="15114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3790850" y="1165325"/>
            <a:ext cx="1318500" cy="9159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5" name="Google Shape;15;p3"/>
          <p:cNvSpPr/>
          <p:nvPr/>
        </p:nvSpPr>
        <p:spPr>
          <a:xfrm rot="-5400000">
            <a:off x="6906049" y="2939654"/>
            <a:ext cx="5215451" cy="51136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 name="Google Shape;35;p7"/>
          <p:cNvSpPr txBox="1">
            <a:spLocks noGrp="1"/>
          </p:cNvSpPr>
          <p:nvPr>
            <p:ph type="subTitle" idx="1"/>
          </p:nvPr>
        </p:nvSpPr>
        <p:spPr>
          <a:xfrm>
            <a:off x="720000" y="1700300"/>
            <a:ext cx="4294800" cy="19101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
        <p:nvSpPr>
          <p:cNvPr id="36" name="Google Shape;36;p7"/>
          <p:cNvSpPr/>
          <p:nvPr/>
        </p:nvSpPr>
        <p:spPr>
          <a:xfrm rot="5400000">
            <a:off x="-1678050" y="3954635"/>
            <a:ext cx="5397188" cy="5291862"/>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1768550" y="1307100"/>
            <a:ext cx="56070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39" name="Google Shape;39;p8"/>
          <p:cNvPicPr preferRelativeResize="0"/>
          <p:nvPr/>
        </p:nvPicPr>
        <p:blipFill rotWithShape="1">
          <a:blip r:embed="rId2">
            <a:alphaModFix/>
          </a:blip>
          <a:srcRect l="39171" r="5369"/>
          <a:stretch/>
        </p:blipFill>
        <p:spPr>
          <a:xfrm rot="10800000" flipH="1">
            <a:off x="7670188" y="0"/>
            <a:ext cx="3005225" cy="5143499"/>
          </a:xfrm>
          <a:prstGeom prst="rect">
            <a:avLst/>
          </a:prstGeom>
          <a:noFill/>
          <a:ln>
            <a:noFill/>
          </a:ln>
        </p:spPr>
      </p:pic>
      <p:pic>
        <p:nvPicPr>
          <p:cNvPr id="40" name="Google Shape;40;p8"/>
          <p:cNvPicPr preferRelativeResize="0"/>
          <p:nvPr/>
        </p:nvPicPr>
        <p:blipFill rotWithShape="1">
          <a:blip r:embed="rId2">
            <a:alphaModFix/>
          </a:blip>
          <a:srcRect l="39171" r="5369"/>
          <a:stretch/>
        </p:blipFill>
        <p:spPr>
          <a:xfrm flipH="1">
            <a:off x="-1531412" y="0"/>
            <a:ext cx="3005225" cy="51434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txBox="1">
            <a:spLocks noGrp="1"/>
          </p:cNvSpPr>
          <p:nvPr>
            <p:ph type="title"/>
          </p:nvPr>
        </p:nvSpPr>
        <p:spPr>
          <a:xfrm>
            <a:off x="2135550" y="1208313"/>
            <a:ext cx="4872900" cy="1650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10100">
                <a:solidFill>
                  <a:schemeClr val="lt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43" name="Google Shape;43;p9"/>
          <p:cNvSpPr txBox="1">
            <a:spLocks noGrp="1"/>
          </p:cNvSpPr>
          <p:nvPr>
            <p:ph type="subTitle" idx="1"/>
          </p:nvPr>
        </p:nvSpPr>
        <p:spPr>
          <a:xfrm>
            <a:off x="2135550" y="3264088"/>
            <a:ext cx="4872900" cy="671100"/>
          </a:xfrm>
          <a:prstGeom prst="rect">
            <a:avLst/>
          </a:prstGeom>
          <a:solidFill>
            <a:schemeClr val="dk2"/>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3">
  <p:cSld name="CUSTOM_4_1_1">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2186903" y="1291825"/>
            <a:ext cx="4770000" cy="106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93" name="Google Shape;93;p20"/>
          <p:cNvSpPr txBox="1">
            <a:spLocks noGrp="1"/>
          </p:cNvSpPr>
          <p:nvPr>
            <p:ph type="subTitle" idx="1"/>
          </p:nvPr>
        </p:nvSpPr>
        <p:spPr>
          <a:xfrm>
            <a:off x="1556200" y="2352625"/>
            <a:ext cx="6031800" cy="9981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1200"/>
              <a:buNone/>
              <a:defRPr sz="1600">
                <a:solidFill>
                  <a:schemeClr val="hlink"/>
                </a:solidFill>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94" name="Google Shape;94;p20"/>
          <p:cNvSpPr/>
          <p:nvPr/>
        </p:nvSpPr>
        <p:spPr>
          <a:xfrm rot="6519108">
            <a:off x="-2497629" y="-2809306"/>
            <a:ext cx="5215585" cy="5113803"/>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5" name="Google Shape;95;p20"/>
          <p:cNvPicPr preferRelativeResize="0"/>
          <p:nvPr/>
        </p:nvPicPr>
        <p:blipFill rotWithShape="1">
          <a:blip r:embed="rId2">
            <a:alphaModFix/>
          </a:blip>
          <a:srcRect t="10127" b="45417"/>
          <a:stretch/>
        </p:blipFill>
        <p:spPr>
          <a:xfrm rot="10800000" flipH="1">
            <a:off x="0" y="3301076"/>
            <a:ext cx="9144003" cy="1900699"/>
          </a:xfrm>
          <a:prstGeom prst="rect">
            <a:avLst/>
          </a:prstGeom>
          <a:noFill/>
          <a:ln>
            <a:noFill/>
          </a:ln>
        </p:spPr>
      </p:pic>
      <p:sp>
        <p:nvSpPr>
          <p:cNvPr id="96" name="Google Shape;96;p20"/>
          <p:cNvSpPr/>
          <p:nvPr/>
        </p:nvSpPr>
        <p:spPr>
          <a:xfrm rot="-5400000" flipH="1">
            <a:off x="6553624" y="3244766"/>
            <a:ext cx="5215451" cy="51136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05"/>
        <p:cNvGrpSpPr/>
        <p:nvPr/>
      </p:nvGrpSpPr>
      <p:grpSpPr>
        <a:xfrm>
          <a:off x="0" y="0"/>
          <a:ext cx="0" cy="0"/>
          <a:chOff x="0" y="0"/>
          <a:chExt cx="0" cy="0"/>
        </a:xfrm>
      </p:grpSpPr>
      <p:sp>
        <p:nvSpPr>
          <p:cNvPr id="106" name="Google Shape;106;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7" name="Google Shape;107;p23"/>
          <p:cNvSpPr txBox="1">
            <a:spLocks noGrp="1"/>
          </p:cNvSpPr>
          <p:nvPr>
            <p:ph type="subTitle" idx="1"/>
          </p:nvPr>
        </p:nvSpPr>
        <p:spPr>
          <a:xfrm>
            <a:off x="5012625" y="2743300"/>
            <a:ext cx="2460900" cy="15876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8" name="Google Shape;108;p23"/>
          <p:cNvSpPr txBox="1">
            <a:spLocks noGrp="1"/>
          </p:cNvSpPr>
          <p:nvPr>
            <p:ph type="subTitle" idx="2"/>
          </p:nvPr>
        </p:nvSpPr>
        <p:spPr>
          <a:xfrm>
            <a:off x="1670450" y="2743300"/>
            <a:ext cx="2460900" cy="15876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9" name="Google Shape;109;p23"/>
          <p:cNvSpPr txBox="1">
            <a:spLocks noGrp="1"/>
          </p:cNvSpPr>
          <p:nvPr>
            <p:ph type="subTitle" idx="3"/>
          </p:nvPr>
        </p:nvSpPr>
        <p:spPr>
          <a:xfrm>
            <a:off x="1670450" y="2287087"/>
            <a:ext cx="2460900" cy="4959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200" b="1">
                <a:solidFill>
                  <a:schemeClr val="dk1"/>
                </a:solidFill>
                <a:latin typeface="Poppins"/>
                <a:ea typeface="Poppins"/>
                <a:cs typeface="Poppins"/>
                <a:sym typeface="Poppi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10" name="Google Shape;110;p23"/>
          <p:cNvSpPr txBox="1">
            <a:spLocks noGrp="1"/>
          </p:cNvSpPr>
          <p:nvPr>
            <p:ph type="subTitle" idx="4"/>
          </p:nvPr>
        </p:nvSpPr>
        <p:spPr>
          <a:xfrm>
            <a:off x="5012649" y="2287087"/>
            <a:ext cx="2460900" cy="4959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200" b="1">
                <a:solidFill>
                  <a:schemeClr val="dk1"/>
                </a:solidFill>
                <a:latin typeface="Poppins"/>
                <a:ea typeface="Poppins"/>
                <a:cs typeface="Poppins"/>
                <a:sym typeface="Poppi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pic>
        <p:nvPicPr>
          <p:cNvPr id="111" name="Google Shape;111;p23"/>
          <p:cNvPicPr preferRelativeResize="0"/>
          <p:nvPr/>
        </p:nvPicPr>
        <p:blipFill rotWithShape="1">
          <a:blip r:embed="rId2">
            <a:alphaModFix/>
          </a:blip>
          <a:srcRect t="61777"/>
          <a:stretch/>
        </p:blipFill>
        <p:spPr>
          <a:xfrm flipH="1">
            <a:off x="25" y="4878926"/>
            <a:ext cx="9144003" cy="264574"/>
          </a:xfrm>
          <a:prstGeom prst="rect">
            <a:avLst/>
          </a:prstGeom>
          <a:noFill/>
          <a:ln>
            <a:noFill/>
          </a:ln>
        </p:spPr>
      </p:pic>
      <p:sp>
        <p:nvSpPr>
          <p:cNvPr id="112" name="Google Shape;112;p23"/>
          <p:cNvSpPr/>
          <p:nvPr/>
        </p:nvSpPr>
        <p:spPr>
          <a:xfrm rot="-5400000" flipH="1">
            <a:off x="7089950" y="-2601215"/>
            <a:ext cx="5397188" cy="5291862"/>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5" name="Google Shape;115;p24"/>
          <p:cNvSpPr txBox="1">
            <a:spLocks noGrp="1"/>
          </p:cNvSpPr>
          <p:nvPr>
            <p:ph type="subTitle" idx="1"/>
          </p:nvPr>
        </p:nvSpPr>
        <p:spPr>
          <a:xfrm>
            <a:off x="4947756" y="1667625"/>
            <a:ext cx="3040800" cy="20685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16" name="Google Shape;116;p24"/>
          <p:cNvSpPr txBox="1">
            <a:spLocks noGrp="1"/>
          </p:cNvSpPr>
          <p:nvPr>
            <p:ph type="subTitle" idx="2"/>
          </p:nvPr>
        </p:nvSpPr>
        <p:spPr>
          <a:xfrm>
            <a:off x="1155450" y="1667625"/>
            <a:ext cx="3040800" cy="20685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pic>
        <p:nvPicPr>
          <p:cNvPr id="117" name="Google Shape;117;p24"/>
          <p:cNvPicPr preferRelativeResize="0"/>
          <p:nvPr/>
        </p:nvPicPr>
        <p:blipFill rotWithShape="1">
          <a:blip r:embed="rId2">
            <a:alphaModFix/>
          </a:blip>
          <a:srcRect t="61777"/>
          <a:stretch/>
        </p:blipFill>
        <p:spPr>
          <a:xfrm>
            <a:off x="25" y="4344050"/>
            <a:ext cx="9144003" cy="799451"/>
          </a:xfrm>
          <a:prstGeom prst="rect">
            <a:avLst/>
          </a:prstGeom>
          <a:noFill/>
          <a:ln>
            <a:noFill/>
          </a:ln>
        </p:spPr>
      </p:pic>
      <p:sp>
        <p:nvSpPr>
          <p:cNvPr id="118" name="Google Shape;118;p24"/>
          <p:cNvSpPr/>
          <p:nvPr/>
        </p:nvSpPr>
        <p:spPr>
          <a:xfrm rot="5400000" flipH="1">
            <a:off x="-1744899" y="4063103"/>
            <a:ext cx="5215056" cy="5113284"/>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19"/>
        <p:cNvGrpSpPr/>
        <p:nvPr/>
      </p:nvGrpSpPr>
      <p:grpSpPr>
        <a:xfrm>
          <a:off x="0" y="0"/>
          <a:ext cx="0" cy="0"/>
          <a:chOff x="0" y="0"/>
          <a:chExt cx="0" cy="0"/>
        </a:xfrm>
      </p:grpSpPr>
      <p:sp>
        <p:nvSpPr>
          <p:cNvPr id="120" name="Google Shape;120;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1" name="Google Shape;121;p25"/>
          <p:cNvSpPr txBox="1">
            <a:spLocks noGrp="1"/>
          </p:cNvSpPr>
          <p:nvPr>
            <p:ph type="subTitle" idx="1"/>
          </p:nvPr>
        </p:nvSpPr>
        <p:spPr>
          <a:xfrm>
            <a:off x="937625" y="2664950"/>
            <a:ext cx="2175300" cy="1311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2" name="Google Shape;122;p25"/>
          <p:cNvSpPr txBox="1">
            <a:spLocks noGrp="1"/>
          </p:cNvSpPr>
          <p:nvPr>
            <p:ph type="subTitle" idx="2"/>
          </p:nvPr>
        </p:nvSpPr>
        <p:spPr>
          <a:xfrm>
            <a:off x="3484347" y="2664950"/>
            <a:ext cx="2175300" cy="1311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3" name="Google Shape;123;p25"/>
          <p:cNvSpPr txBox="1">
            <a:spLocks noGrp="1"/>
          </p:cNvSpPr>
          <p:nvPr>
            <p:ph type="subTitle" idx="3"/>
          </p:nvPr>
        </p:nvSpPr>
        <p:spPr>
          <a:xfrm>
            <a:off x="6031075" y="2664950"/>
            <a:ext cx="2175300" cy="1311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4" name="Google Shape;124;p25"/>
          <p:cNvSpPr txBox="1">
            <a:spLocks noGrp="1"/>
          </p:cNvSpPr>
          <p:nvPr>
            <p:ph type="subTitle" idx="4"/>
          </p:nvPr>
        </p:nvSpPr>
        <p:spPr>
          <a:xfrm>
            <a:off x="937625" y="2252455"/>
            <a:ext cx="2175300" cy="457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b="1">
                <a:solidFill>
                  <a:schemeClr val="dk1"/>
                </a:solidFill>
                <a:latin typeface="Poppins"/>
                <a:ea typeface="Poppins"/>
                <a:cs typeface="Poppins"/>
                <a:sym typeface="Poppi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5" name="Google Shape;125;p25"/>
          <p:cNvSpPr txBox="1">
            <a:spLocks noGrp="1"/>
          </p:cNvSpPr>
          <p:nvPr>
            <p:ph type="subTitle" idx="5"/>
          </p:nvPr>
        </p:nvSpPr>
        <p:spPr>
          <a:xfrm>
            <a:off x="3484350" y="2252455"/>
            <a:ext cx="2175300" cy="457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b="1">
                <a:solidFill>
                  <a:schemeClr val="dk1"/>
                </a:solidFill>
                <a:latin typeface="Poppins"/>
                <a:ea typeface="Poppins"/>
                <a:cs typeface="Poppins"/>
                <a:sym typeface="Poppi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6" name="Google Shape;126;p25"/>
          <p:cNvSpPr txBox="1">
            <a:spLocks noGrp="1"/>
          </p:cNvSpPr>
          <p:nvPr>
            <p:ph type="subTitle" idx="6"/>
          </p:nvPr>
        </p:nvSpPr>
        <p:spPr>
          <a:xfrm>
            <a:off x="6031075" y="2252455"/>
            <a:ext cx="2175300" cy="4578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200" b="1">
                <a:solidFill>
                  <a:schemeClr val="dk1"/>
                </a:solidFill>
                <a:latin typeface="Poppins"/>
                <a:ea typeface="Poppins"/>
                <a:cs typeface="Poppins"/>
                <a:sym typeface="Poppins"/>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pic>
        <p:nvPicPr>
          <p:cNvPr id="127" name="Google Shape;127;p25"/>
          <p:cNvPicPr preferRelativeResize="0"/>
          <p:nvPr/>
        </p:nvPicPr>
        <p:blipFill rotWithShape="1">
          <a:blip r:embed="rId2">
            <a:alphaModFix/>
          </a:blip>
          <a:srcRect t="61777"/>
          <a:stretch/>
        </p:blipFill>
        <p:spPr>
          <a:xfrm flipH="1">
            <a:off x="25" y="4344050"/>
            <a:ext cx="9144003" cy="799451"/>
          </a:xfrm>
          <a:prstGeom prst="rect">
            <a:avLst/>
          </a:prstGeom>
          <a:noFill/>
          <a:ln>
            <a:noFill/>
          </a:ln>
        </p:spPr>
      </p:pic>
      <p:sp>
        <p:nvSpPr>
          <p:cNvPr id="128" name="Google Shape;128;p25"/>
          <p:cNvSpPr/>
          <p:nvPr/>
        </p:nvSpPr>
        <p:spPr>
          <a:xfrm rot="-5400000">
            <a:off x="5608776" y="4063103"/>
            <a:ext cx="5215056" cy="5113284"/>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77"/>
        <p:cNvGrpSpPr/>
        <p:nvPr/>
      </p:nvGrpSpPr>
      <p:grpSpPr>
        <a:xfrm>
          <a:off x="0" y="0"/>
          <a:ext cx="0" cy="0"/>
          <a:chOff x="0" y="0"/>
          <a:chExt cx="0" cy="0"/>
        </a:xfrm>
      </p:grpSpPr>
      <p:sp>
        <p:nvSpPr>
          <p:cNvPr id="178" name="Google Shape;178;p30"/>
          <p:cNvSpPr txBox="1">
            <a:spLocks noGrp="1"/>
          </p:cNvSpPr>
          <p:nvPr>
            <p:ph type="title"/>
          </p:nvPr>
        </p:nvSpPr>
        <p:spPr>
          <a:xfrm>
            <a:off x="2347938" y="677525"/>
            <a:ext cx="4448100" cy="1058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72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9" name="Google Shape;179;p30"/>
          <p:cNvSpPr txBox="1">
            <a:spLocks noGrp="1"/>
          </p:cNvSpPr>
          <p:nvPr>
            <p:ph type="subTitle" idx="1"/>
          </p:nvPr>
        </p:nvSpPr>
        <p:spPr>
          <a:xfrm>
            <a:off x="2347900" y="1841450"/>
            <a:ext cx="4448100" cy="105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30"/>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000" b="1">
                <a:solidFill>
                  <a:schemeClr val="dk1"/>
                </a:solidFill>
                <a:latin typeface="Archivo"/>
                <a:ea typeface="Archivo"/>
                <a:cs typeface="Archivo"/>
                <a:sym typeface="Archivo"/>
              </a:rPr>
              <a:t>CREDITS:</a:t>
            </a:r>
            <a:r>
              <a:rPr lang="en" sz="1000">
                <a:solidFill>
                  <a:schemeClr val="dk1"/>
                </a:solidFill>
                <a:latin typeface="Archivo"/>
                <a:ea typeface="Archivo"/>
                <a:cs typeface="Archivo"/>
                <a:sym typeface="Archivo"/>
              </a:rPr>
              <a:t> This presentation template was created by </a:t>
            </a:r>
            <a:r>
              <a:rPr lang="en" sz="1000" b="1" u="sng">
                <a:solidFill>
                  <a:schemeClr val="dk1"/>
                </a:solidFill>
                <a:latin typeface="Archivo"/>
                <a:ea typeface="Archivo"/>
                <a:cs typeface="Archivo"/>
                <a:sym typeface="Archivo"/>
                <a:hlinkClick r:id="rId2">
                  <a:extLst>
                    <a:ext uri="{A12FA001-AC4F-418D-AE19-62706E023703}">
                      <ahyp:hlinkClr xmlns:ahyp="http://schemas.microsoft.com/office/drawing/2018/hyperlinkcolor" val="tx"/>
                    </a:ext>
                  </a:extLst>
                </a:hlinkClick>
              </a:rPr>
              <a:t>Slidesgo</a:t>
            </a:r>
            <a:r>
              <a:rPr lang="en" sz="1000">
                <a:solidFill>
                  <a:schemeClr val="dk1"/>
                </a:solidFill>
                <a:latin typeface="Archivo"/>
                <a:ea typeface="Archivo"/>
                <a:cs typeface="Archivo"/>
                <a:sym typeface="Archivo"/>
              </a:rPr>
              <a:t>, and includes icons by </a:t>
            </a:r>
            <a:r>
              <a:rPr lang="en" sz="1000" b="1" u="sng">
                <a:solidFill>
                  <a:schemeClr val="dk1"/>
                </a:solidFill>
                <a:latin typeface="Archivo"/>
                <a:ea typeface="Archivo"/>
                <a:cs typeface="Archivo"/>
                <a:sym typeface="Archivo"/>
                <a:hlinkClick r:id="rId3">
                  <a:extLst>
                    <a:ext uri="{A12FA001-AC4F-418D-AE19-62706E023703}">
                      <ahyp:hlinkClr xmlns:ahyp="http://schemas.microsoft.com/office/drawing/2018/hyperlinkcolor" val="tx"/>
                    </a:ext>
                  </a:extLst>
                </a:hlinkClick>
              </a:rPr>
              <a:t>Flaticon</a:t>
            </a:r>
            <a:r>
              <a:rPr lang="en" sz="1000">
                <a:solidFill>
                  <a:schemeClr val="dk1"/>
                </a:solidFill>
                <a:latin typeface="Archivo"/>
                <a:ea typeface="Archivo"/>
                <a:cs typeface="Archivo"/>
                <a:sym typeface="Archivo"/>
              </a:rPr>
              <a:t>, and infographics &amp; images by </a:t>
            </a:r>
            <a:r>
              <a:rPr lang="en" sz="1000" b="1" u="sng">
                <a:solidFill>
                  <a:schemeClr val="dk1"/>
                </a:solidFill>
                <a:latin typeface="Archivo"/>
                <a:ea typeface="Archivo"/>
                <a:cs typeface="Archivo"/>
                <a:sym typeface="Archivo"/>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Archivo"/>
                <a:ea typeface="Archivo"/>
                <a:cs typeface="Archivo"/>
                <a:sym typeface="Archivo"/>
              </a:rPr>
              <a:t> </a:t>
            </a:r>
            <a:endParaRPr sz="1000" b="1" u="sng">
              <a:solidFill>
                <a:schemeClr val="dk1"/>
              </a:solidFill>
              <a:latin typeface="Archivo"/>
              <a:ea typeface="Archivo"/>
              <a:cs typeface="Archivo"/>
              <a:sym typeface="Archivo"/>
            </a:endParaRPr>
          </a:p>
        </p:txBody>
      </p:sp>
      <p:pic>
        <p:nvPicPr>
          <p:cNvPr id="181" name="Google Shape;181;p30"/>
          <p:cNvPicPr preferRelativeResize="0"/>
          <p:nvPr/>
        </p:nvPicPr>
        <p:blipFill rotWithShape="1">
          <a:blip r:embed="rId5">
            <a:alphaModFix/>
          </a:blip>
          <a:srcRect t="10127" b="45417"/>
          <a:stretch/>
        </p:blipFill>
        <p:spPr>
          <a:xfrm rot="5400000">
            <a:off x="5492132" y="1594201"/>
            <a:ext cx="5380101" cy="1955100"/>
          </a:xfrm>
          <a:prstGeom prst="rect">
            <a:avLst/>
          </a:prstGeom>
          <a:noFill/>
          <a:ln>
            <a:noFill/>
          </a:ln>
        </p:spPr>
      </p:pic>
      <p:pic>
        <p:nvPicPr>
          <p:cNvPr id="182" name="Google Shape;182;p30"/>
          <p:cNvPicPr preferRelativeResize="0"/>
          <p:nvPr/>
        </p:nvPicPr>
        <p:blipFill rotWithShape="1">
          <a:blip r:embed="rId5">
            <a:alphaModFix/>
          </a:blip>
          <a:srcRect t="10127" b="45417"/>
          <a:stretch/>
        </p:blipFill>
        <p:spPr>
          <a:xfrm rot="-5400000" flipH="1">
            <a:off x="-1728233" y="1594201"/>
            <a:ext cx="5380101" cy="19551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83"/>
        <p:cNvGrpSpPr/>
        <p:nvPr/>
      </p:nvGrpSpPr>
      <p:grpSpPr>
        <a:xfrm>
          <a:off x="0" y="0"/>
          <a:ext cx="0" cy="0"/>
          <a:chOff x="0" y="0"/>
          <a:chExt cx="0" cy="0"/>
        </a:xfrm>
      </p:grpSpPr>
      <p:pic>
        <p:nvPicPr>
          <p:cNvPr id="184" name="Google Shape;184;p31"/>
          <p:cNvPicPr preferRelativeResize="0"/>
          <p:nvPr/>
        </p:nvPicPr>
        <p:blipFill rotWithShape="1">
          <a:blip r:embed="rId2">
            <a:alphaModFix/>
          </a:blip>
          <a:srcRect t="10127" b="45417"/>
          <a:stretch/>
        </p:blipFill>
        <p:spPr>
          <a:xfrm rot="5400000">
            <a:off x="5492132" y="1594201"/>
            <a:ext cx="5380101" cy="1955100"/>
          </a:xfrm>
          <a:prstGeom prst="rect">
            <a:avLst/>
          </a:prstGeom>
          <a:noFill/>
          <a:ln>
            <a:noFill/>
          </a:ln>
        </p:spPr>
      </p:pic>
      <p:pic>
        <p:nvPicPr>
          <p:cNvPr id="185" name="Google Shape;185;p31"/>
          <p:cNvPicPr preferRelativeResize="0"/>
          <p:nvPr/>
        </p:nvPicPr>
        <p:blipFill rotWithShape="1">
          <a:blip r:embed="rId2">
            <a:alphaModFix/>
          </a:blip>
          <a:srcRect t="10127" b="45417"/>
          <a:stretch/>
        </p:blipFill>
        <p:spPr>
          <a:xfrm rot="-5400000" flipH="1">
            <a:off x="-1728233" y="1594201"/>
            <a:ext cx="5380101" cy="19551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86"/>
        <p:cNvGrpSpPr/>
        <p:nvPr/>
      </p:nvGrpSpPr>
      <p:grpSpPr>
        <a:xfrm>
          <a:off x="0" y="0"/>
          <a:ext cx="0" cy="0"/>
          <a:chOff x="0" y="0"/>
          <a:chExt cx="0" cy="0"/>
        </a:xfrm>
      </p:grpSpPr>
      <p:pic>
        <p:nvPicPr>
          <p:cNvPr id="187" name="Google Shape;187;p32"/>
          <p:cNvPicPr preferRelativeResize="0"/>
          <p:nvPr/>
        </p:nvPicPr>
        <p:blipFill rotWithShape="1">
          <a:blip r:embed="rId2">
            <a:alphaModFix/>
          </a:blip>
          <a:srcRect l="39171" r="5369"/>
          <a:stretch/>
        </p:blipFill>
        <p:spPr>
          <a:xfrm>
            <a:off x="6138774" y="0"/>
            <a:ext cx="3005225" cy="5143499"/>
          </a:xfrm>
          <a:prstGeom prst="rect">
            <a:avLst/>
          </a:prstGeom>
          <a:noFill/>
          <a:ln>
            <a:noFill/>
          </a:ln>
        </p:spPr>
      </p:pic>
      <p:sp>
        <p:nvSpPr>
          <p:cNvPr id="188" name="Google Shape;188;p32"/>
          <p:cNvSpPr/>
          <p:nvPr/>
        </p:nvSpPr>
        <p:spPr>
          <a:xfrm flipH="1">
            <a:off x="5785556" y="2848489"/>
            <a:ext cx="4270815" cy="4187470"/>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2pPr>
            <a:lvl3pPr lvl="2"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3pPr>
            <a:lvl4pPr lvl="3"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4pPr>
            <a:lvl5pPr lvl="4"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5pPr>
            <a:lvl6pPr lvl="5"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6pPr>
            <a:lvl7pPr lvl="6"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7pPr>
            <a:lvl8pPr lvl="7"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8pPr>
            <a:lvl9pPr lvl="8" rtl="0">
              <a:spcBef>
                <a:spcPts val="0"/>
              </a:spcBef>
              <a:spcAft>
                <a:spcPts val="0"/>
              </a:spcAft>
              <a:buClr>
                <a:schemeClr val="dk1"/>
              </a:buClr>
              <a:buSzPts val="3500"/>
              <a:buFont typeface="Poppins"/>
              <a:buNone/>
              <a:defRPr sz="35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1pPr>
            <a:lvl2pPr marL="914400" lvl="1"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2pPr>
            <a:lvl3pPr marL="1371600" lvl="2"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3pPr>
            <a:lvl4pPr marL="1828800" lvl="3"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4pPr>
            <a:lvl5pPr marL="2286000" lvl="4"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5pPr>
            <a:lvl6pPr marL="2743200" lvl="5"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6pPr>
            <a:lvl7pPr marL="3200400" lvl="6"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7pPr>
            <a:lvl8pPr marL="3657600" lvl="7"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8pPr>
            <a:lvl9pPr marL="4114800" lvl="8"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5" r:id="rId5"/>
    <p:sldLayoutId id="2147483658" r:id="rId6"/>
    <p:sldLayoutId id="2147483666" r:id="rId7"/>
    <p:sldLayoutId id="2147483669" r:id="rId8"/>
    <p:sldLayoutId id="2147483670" r:id="rId9"/>
    <p:sldLayoutId id="2147483671" r:id="rId10"/>
    <p:sldLayoutId id="2147483676" r:id="rId11"/>
    <p:sldLayoutId id="2147483677" r:id="rId12"/>
    <p:sldLayoutId id="2147483678"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9"/>
          <p:cNvSpPr txBox="1">
            <a:spLocks noGrp="1"/>
          </p:cNvSpPr>
          <p:nvPr>
            <p:ph type="ctrTitle"/>
          </p:nvPr>
        </p:nvSpPr>
        <p:spPr>
          <a:xfrm>
            <a:off x="911150" y="1424638"/>
            <a:ext cx="5637300" cy="1777800"/>
          </a:xfrm>
          <a:prstGeom prst="rect">
            <a:avLst/>
          </a:prstGeom>
        </p:spPr>
        <p:txBody>
          <a:bodyPr spcFirstLastPara="1" wrap="square" lIns="91425" tIns="91425" rIns="91425" bIns="91425" anchor="b" anchorCtr="0">
            <a:noAutofit/>
          </a:bodyPr>
          <a:lstStyle/>
          <a:p>
            <a:pPr rtl="0">
              <a:spcBef>
                <a:spcPts val="0"/>
              </a:spcBef>
              <a:spcAft>
                <a:spcPts val="0"/>
              </a:spcAft>
            </a:pPr>
            <a:r>
              <a:rPr lang="en-US" sz="4400" b="1" i="0" u="none" strike="noStrike" dirty="0">
                <a:solidFill>
                  <a:schemeClr val="tx2"/>
                </a:solidFill>
                <a:effectLst/>
                <a:latin typeface="Urbanist"/>
              </a:rPr>
              <a:t>Milestone 1</a:t>
            </a:r>
            <a:br>
              <a:rPr lang="en-US" sz="4400" b="1" i="0" u="none" strike="noStrike" dirty="0">
                <a:solidFill>
                  <a:schemeClr val="tx2"/>
                </a:solidFill>
                <a:effectLst/>
                <a:latin typeface="Urbanist"/>
              </a:rPr>
            </a:br>
            <a:r>
              <a:rPr lang="en-US" sz="4400" b="1" i="0" u="none" strike="noStrike" dirty="0">
                <a:solidFill>
                  <a:schemeClr val="tx2"/>
                </a:solidFill>
                <a:effectLst/>
                <a:latin typeface="Urbanist"/>
              </a:rPr>
              <a:t>CRESCENT Social Guardian</a:t>
            </a:r>
            <a:endParaRPr sz="4400" dirty="0">
              <a:solidFill>
                <a:schemeClr val="tx2"/>
              </a:solidFill>
            </a:endParaRPr>
          </a:p>
        </p:txBody>
      </p:sp>
      <p:sp>
        <p:nvSpPr>
          <p:cNvPr id="206" name="Google Shape;206;p39"/>
          <p:cNvSpPr txBox="1">
            <a:spLocks noGrp="1"/>
          </p:cNvSpPr>
          <p:nvPr>
            <p:ph type="subTitle" idx="1"/>
          </p:nvPr>
        </p:nvSpPr>
        <p:spPr>
          <a:xfrm>
            <a:off x="911150" y="3243063"/>
            <a:ext cx="4528800"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Team: Adrianna Sauro, Bhavik Patel, Michael </a:t>
            </a:r>
            <a:r>
              <a:rPr lang="en" sz="1200" dirty="0" err="1"/>
              <a:t>Wahoski</a:t>
            </a:r>
            <a:r>
              <a:rPr lang="en" sz="1200" dirty="0"/>
              <a:t>, Nick </a:t>
            </a:r>
            <a:r>
              <a:rPr lang="en" sz="1200" dirty="0" err="1"/>
              <a:t>Blaisdel</a:t>
            </a:r>
            <a:r>
              <a:rPr lang="en" sz="1200" dirty="0"/>
              <a:t> </a:t>
            </a:r>
            <a:endParaRPr sz="1200" dirty="0"/>
          </a:p>
        </p:txBody>
      </p:sp>
      <p:pic>
        <p:nvPicPr>
          <p:cNvPr id="207" name="Google Shape;207;p39"/>
          <p:cNvPicPr preferRelativeResize="0"/>
          <p:nvPr/>
        </p:nvPicPr>
        <p:blipFill rotWithShape="1">
          <a:blip r:embed="rId3">
            <a:alphaModFix/>
          </a:blip>
          <a:srcRect l="39171" r="5369"/>
          <a:stretch/>
        </p:blipFill>
        <p:spPr>
          <a:xfrm>
            <a:off x="6153199" y="0"/>
            <a:ext cx="3005225" cy="5143499"/>
          </a:xfrm>
          <a:prstGeom prst="rect">
            <a:avLst/>
          </a:prstGeom>
          <a:noFill/>
          <a:ln>
            <a:noFill/>
          </a:ln>
        </p:spPr>
      </p:pic>
      <p:sp>
        <p:nvSpPr>
          <p:cNvPr id="208" name="Google Shape;208;p39"/>
          <p:cNvSpPr/>
          <p:nvPr/>
        </p:nvSpPr>
        <p:spPr>
          <a:xfrm rot="10800000">
            <a:off x="6153199" y="-1394796"/>
            <a:ext cx="5215451" cy="51136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50" name="Google Shape;250;p43"/>
          <p:cNvPicPr preferRelativeResize="0"/>
          <p:nvPr/>
        </p:nvPicPr>
        <p:blipFill rotWithShape="1">
          <a:blip r:embed="rId3">
            <a:alphaModFix/>
          </a:blip>
          <a:srcRect l="39171" r="5369"/>
          <a:stretch/>
        </p:blipFill>
        <p:spPr>
          <a:xfrm flipH="1">
            <a:off x="-19251" y="0"/>
            <a:ext cx="3005225" cy="5143499"/>
          </a:xfrm>
          <a:prstGeom prst="rect">
            <a:avLst/>
          </a:prstGeom>
          <a:noFill/>
          <a:ln>
            <a:noFill/>
          </a:ln>
        </p:spPr>
      </p:pic>
      <p:sp>
        <p:nvSpPr>
          <p:cNvPr id="251" name="Google Shape;251;p43"/>
          <p:cNvSpPr/>
          <p:nvPr/>
        </p:nvSpPr>
        <p:spPr>
          <a:xfrm flipH="1">
            <a:off x="-1894501" y="1830691"/>
            <a:ext cx="5215451" cy="51136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43"/>
          <p:cNvSpPr txBox="1">
            <a:spLocks noGrp="1"/>
          </p:cNvSpPr>
          <p:nvPr>
            <p:ph type="title"/>
          </p:nvPr>
        </p:nvSpPr>
        <p:spPr>
          <a:xfrm>
            <a:off x="3665372" y="-121090"/>
            <a:ext cx="4331400" cy="1511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dirty="0">
                <a:solidFill>
                  <a:schemeClr val="accent1"/>
                </a:solidFill>
              </a:rPr>
              <a:t>Milestone 1 Progress</a:t>
            </a:r>
            <a:endParaRPr sz="3000" dirty="0">
              <a:solidFill>
                <a:schemeClr val="accent1"/>
              </a:solidFill>
            </a:endParaRPr>
          </a:p>
        </p:txBody>
      </p:sp>
      <p:pic>
        <p:nvPicPr>
          <p:cNvPr id="1026" name="Picture 2">
            <a:extLst>
              <a:ext uri="{FF2B5EF4-FFF2-40B4-BE49-F238E27FC236}">
                <a16:creationId xmlns:a16="http://schemas.microsoft.com/office/drawing/2014/main" id="{FD6E3F31-17BD-C0D4-DA1B-CA8BB466C8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5974" y="1072820"/>
            <a:ext cx="5371349" cy="38206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5"/>
          <p:cNvSpPr txBox="1">
            <a:spLocks noGrp="1"/>
          </p:cNvSpPr>
          <p:nvPr>
            <p:ph type="title"/>
          </p:nvPr>
        </p:nvSpPr>
        <p:spPr>
          <a:xfrm>
            <a:off x="647811" y="132204"/>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b="1" i="0" u="none" strike="noStrike" dirty="0">
                <a:solidFill>
                  <a:schemeClr val="accent1"/>
                </a:solidFill>
                <a:effectLst/>
                <a:latin typeface="Urbanist"/>
              </a:rPr>
              <a:t>Technical Tools</a:t>
            </a:r>
            <a:endParaRPr sz="4000" dirty="0">
              <a:solidFill>
                <a:schemeClr val="accent1"/>
              </a:solidFill>
            </a:endParaRPr>
          </a:p>
        </p:txBody>
      </p:sp>
      <p:sp>
        <p:nvSpPr>
          <p:cNvPr id="263" name="Google Shape;263;p45"/>
          <p:cNvSpPr txBox="1">
            <a:spLocks noGrp="1"/>
          </p:cNvSpPr>
          <p:nvPr>
            <p:ph type="subTitle" idx="1"/>
          </p:nvPr>
        </p:nvSpPr>
        <p:spPr>
          <a:xfrm>
            <a:off x="5108177" y="1073313"/>
            <a:ext cx="3040800" cy="2068500"/>
          </a:xfrm>
          <a:prstGeom prst="rect">
            <a:avLst/>
          </a:prstGeom>
        </p:spPr>
        <p:txBody>
          <a:bodyPr spcFirstLastPara="1" wrap="square" lIns="91425" tIns="91425" rIns="91425" bIns="91425" anchor="t" anchorCtr="0">
            <a:noAutofit/>
          </a:bodyPr>
          <a:lstStyle/>
          <a:p>
            <a:pPr marL="152400" indent="0" rtl="0" fontAlgn="base">
              <a:lnSpc>
                <a:spcPct val="150000"/>
              </a:lnSpc>
              <a:spcBef>
                <a:spcPts val="0"/>
              </a:spcBef>
              <a:spcAft>
                <a:spcPts val="0"/>
              </a:spcAft>
            </a:pPr>
            <a:r>
              <a:rPr lang="en-US" sz="1200" b="1" i="0" u="sng" strike="noStrike" dirty="0">
                <a:solidFill>
                  <a:schemeClr val="tx1"/>
                </a:solidFill>
                <a:effectLst/>
                <a:latin typeface="Urbanist"/>
              </a:rPr>
              <a:t>Pan12 Training/validation Issue</a:t>
            </a:r>
            <a:endParaRPr lang="en-US" b="1" dirty="0">
              <a:solidFill>
                <a:schemeClr val="tx1"/>
              </a:solidFill>
              <a:latin typeface="Urbanist"/>
            </a:endParaRP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General Adversarial Network</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Uses ML to create input that will trick the model</a:t>
            </a:r>
          </a:p>
          <a:p>
            <a:pPr marL="152400" indent="0" rtl="0" fontAlgn="base">
              <a:lnSpc>
                <a:spcPct val="150000"/>
              </a:lnSpc>
              <a:spcBef>
                <a:spcPts val="0"/>
              </a:spcBef>
              <a:spcAft>
                <a:spcPts val="0"/>
              </a:spcAft>
            </a:pPr>
            <a:br>
              <a:rPr lang="en-US" b="0" dirty="0">
                <a:solidFill>
                  <a:schemeClr val="tx1"/>
                </a:solidFill>
                <a:effectLst/>
              </a:rPr>
            </a:br>
            <a:r>
              <a:rPr lang="en-US" sz="1200" b="1" i="0" u="sng" strike="noStrike" dirty="0">
                <a:solidFill>
                  <a:schemeClr val="tx1"/>
                </a:solidFill>
                <a:effectLst/>
                <a:latin typeface="Urbanist"/>
              </a:rPr>
              <a:t>BART</a:t>
            </a:r>
            <a:r>
              <a:rPr lang="en-US" sz="1200" b="0" i="0" u="none" strike="noStrike" dirty="0">
                <a:solidFill>
                  <a:schemeClr val="tx1"/>
                </a:solidFill>
                <a:effectLst/>
                <a:latin typeface="Urbanist"/>
              </a:rPr>
              <a:t> </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Provides necessary information</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Keeps from heavily infringing on privacy</a:t>
            </a:r>
          </a:p>
          <a:p>
            <a:pPr marL="152400" indent="0" rtl="0" fontAlgn="base">
              <a:lnSpc>
                <a:spcPct val="150000"/>
              </a:lnSpc>
              <a:spcBef>
                <a:spcPts val="0"/>
              </a:spcBef>
              <a:spcAft>
                <a:spcPts val="0"/>
              </a:spcAft>
            </a:pPr>
            <a:endParaRPr lang="en-US" sz="1200" b="0" i="0" u="none" strike="noStrike" dirty="0">
              <a:solidFill>
                <a:schemeClr val="tx1"/>
              </a:solidFill>
              <a:effectLst/>
              <a:latin typeface="Urbanist"/>
            </a:endParaRPr>
          </a:p>
          <a:p>
            <a:pPr marL="152400" indent="0" rtl="0" fontAlgn="base">
              <a:lnSpc>
                <a:spcPct val="150000"/>
              </a:lnSpc>
              <a:spcBef>
                <a:spcPts val="0"/>
              </a:spcBef>
              <a:spcAft>
                <a:spcPts val="0"/>
              </a:spcAft>
            </a:pPr>
            <a:r>
              <a:rPr lang="en-US" sz="1200" b="1" i="0" u="sng" strike="noStrike" dirty="0" err="1">
                <a:solidFill>
                  <a:schemeClr val="tx1"/>
                </a:solidFill>
                <a:effectLst/>
                <a:latin typeface="Urbanist"/>
              </a:rPr>
              <a:t>Pytorch</a:t>
            </a:r>
            <a:endParaRPr lang="en-US" b="1" dirty="0">
              <a:solidFill>
                <a:schemeClr val="tx1"/>
              </a:solidFill>
              <a:latin typeface="Urbanist"/>
            </a:endParaRP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For fine-tuning </a:t>
            </a:r>
            <a:r>
              <a:rPr lang="en-US" sz="1200" b="0" i="0" u="none" strike="noStrike" dirty="0" err="1">
                <a:solidFill>
                  <a:schemeClr val="tx1"/>
                </a:solidFill>
                <a:effectLst/>
                <a:latin typeface="Urbanist"/>
              </a:rPr>
              <a:t>DistilBERT</a:t>
            </a:r>
            <a:r>
              <a:rPr lang="en-US" sz="1200" b="0" i="0" u="none" strike="noStrike" dirty="0">
                <a:solidFill>
                  <a:schemeClr val="tx1"/>
                </a:solidFill>
                <a:effectLst/>
                <a:latin typeface="Urbanist"/>
              </a:rPr>
              <a:t> model</a:t>
            </a:r>
          </a:p>
        </p:txBody>
      </p:sp>
      <p:sp>
        <p:nvSpPr>
          <p:cNvPr id="3" name="Subtitle 2">
            <a:extLst>
              <a:ext uri="{FF2B5EF4-FFF2-40B4-BE49-F238E27FC236}">
                <a16:creationId xmlns:a16="http://schemas.microsoft.com/office/drawing/2014/main" id="{8DECB6F0-A7F8-D8DA-8751-121B211FB14F}"/>
              </a:ext>
            </a:extLst>
          </p:cNvPr>
          <p:cNvSpPr>
            <a:spLocks noGrp="1"/>
          </p:cNvSpPr>
          <p:nvPr>
            <p:ph type="subTitle" idx="2"/>
          </p:nvPr>
        </p:nvSpPr>
        <p:spPr>
          <a:xfrm>
            <a:off x="1123366" y="1074067"/>
            <a:ext cx="3040800" cy="2068500"/>
          </a:xfrm>
        </p:spPr>
        <p:txBody>
          <a:bodyPr/>
          <a:lstStyle/>
          <a:p>
            <a:pPr marL="152400" indent="0" rtl="0" fontAlgn="base">
              <a:lnSpc>
                <a:spcPct val="150000"/>
              </a:lnSpc>
              <a:spcBef>
                <a:spcPts val="0"/>
              </a:spcBef>
              <a:spcAft>
                <a:spcPts val="0"/>
              </a:spcAft>
            </a:pPr>
            <a:r>
              <a:rPr lang="en-US" sz="1200" b="1" i="0" u="sng" strike="noStrike" dirty="0">
                <a:solidFill>
                  <a:schemeClr val="tx1"/>
                </a:solidFill>
                <a:effectLst/>
                <a:latin typeface="Urbanist"/>
              </a:rPr>
              <a:t>BERT Model Decision</a:t>
            </a:r>
            <a:endParaRPr lang="en-US" sz="1200" b="1" dirty="0">
              <a:solidFill>
                <a:schemeClr val="tx1"/>
              </a:solidFill>
              <a:latin typeface="Urbanist"/>
            </a:endParaRPr>
          </a:p>
          <a:p>
            <a:pPr marL="323850" indent="-171450" rtl="0" fontAlgn="base">
              <a:lnSpc>
                <a:spcPct val="150000"/>
              </a:lnSpc>
              <a:spcBef>
                <a:spcPts val="0"/>
              </a:spcBef>
              <a:spcAft>
                <a:spcPts val="0"/>
              </a:spcAft>
              <a:buFont typeface="Arial" panose="020B0604020202020204" pitchFamily="34" charset="0"/>
              <a:buChar char="•"/>
            </a:pPr>
            <a:r>
              <a:rPr lang="en-US" b="0" i="0" u="none" strike="noStrike" dirty="0" err="1">
                <a:solidFill>
                  <a:schemeClr val="tx1"/>
                </a:solidFill>
                <a:effectLst/>
                <a:latin typeface="Urbanist"/>
              </a:rPr>
              <a:t>DistilBERT</a:t>
            </a:r>
            <a:endParaRPr lang="en-US" dirty="0">
              <a:solidFill>
                <a:schemeClr val="tx1"/>
              </a:solidFill>
              <a:latin typeface="Urbanist"/>
            </a:endParaRP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BERT language retainability</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Smaller than BERT</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Faster result</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Less memory usage</a:t>
            </a:r>
          </a:p>
          <a:p>
            <a:pPr marL="152400" indent="0" rtl="0" fontAlgn="base">
              <a:lnSpc>
                <a:spcPct val="150000"/>
              </a:lnSpc>
              <a:spcBef>
                <a:spcPts val="0"/>
              </a:spcBef>
              <a:spcAft>
                <a:spcPts val="0"/>
              </a:spcAft>
            </a:pPr>
            <a:br>
              <a:rPr lang="en-US" b="0" dirty="0">
                <a:solidFill>
                  <a:schemeClr val="tx1"/>
                </a:solidFill>
                <a:effectLst/>
              </a:rPr>
            </a:br>
            <a:r>
              <a:rPr lang="en-US" sz="1200" b="1" i="0" u="sng" strike="noStrike" dirty="0">
                <a:solidFill>
                  <a:schemeClr val="tx1"/>
                </a:solidFill>
                <a:effectLst/>
                <a:latin typeface="Urbanist"/>
              </a:rPr>
              <a:t>Transformers-Interpret</a:t>
            </a:r>
            <a:endParaRPr lang="en-US" b="1" dirty="0">
              <a:solidFill>
                <a:schemeClr val="tx1"/>
              </a:solidFill>
              <a:latin typeface="Urbanist"/>
            </a:endParaRP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Large Wrapper, including </a:t>
            </a:r>
            <a:r>
              <a:rPr lang="en-US" sz="1200" b="0" i="0" u="none" strike="noStrike" dirty="0" err="1">
                <a:solidFill>
                  <a:schemeClr val="tx1"/>
                </a:solidFill>
                <a:effectLst/>
                <a:latin typeface="Urbanist"/>
              </a:rPr>
              <a:t>Captum</a:t>
            </a:r>
            <a:endParaRPr lang="en-US" dirty="0">
              <a:solidFill>
                <a:schemeClr val="tx1"/>
              </a:solidFill>
              <a:latin typeface="Urbanist"/>
            </a:endParaRP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Handles transformer logic well</a:t>
            </a:r>
          </a:p>
          <a:p>
            <a:pPr marL="323850" indent="-1714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Less complex logic conversion</a:t>
            </a:r>
          </a:p>
          <a:p>
            <a:pPr>
              <a:lnSpc>
                <a:spcPct val="150000"/>
              </a:lnSpc>
            </a:pPr>
            <a:endParaRPr lang="en-US"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42"/>
          <p:cNvPicPr preferRelativeResize="0"/>
          <p:nvPr/>
        </p:nvPicPr>
        <p:blipFill rotWithShape="1">
          <a:blip r:embed="rId3">
            <a:alphaModFix/>
          </a:blip>
          <a:srcRect t="32565"/>
          <a:stretch/>
        </p:blipFill>
        <p:spPr>
          <a:xfrm rot="10800000">
            <a:off x="-2" y="-407100"/>
            <a:ext cx="9144003" cy="2474439"/>
          </a:xfrm>
          <a:prstGeom prst="rect">
            <a:avLst/>
          </a:prstGeom>
          <a:noFill/>
          <a:ln>
            <a:noFill/>
          </a:ln>
        </p:spPr>
      </p:pic>
      <p:sp>
        <p:nvSpPr>
          <p:cNvPr id="242" name="Google Shape;242;p42"/>
          <p:cNvSpPr/>
          <p:nvPr/>
        </p:nvSpPr>
        <p:spPr>
          <a:xfrm rot="8100000" flipH="1">
            <a:off x="-2116580" y="-3398252"/>
            <a:ext cx="5215162" cy="5113388"/>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42"/>
          <p:cNvSpPr/>
          <p:nvPr/>
        </p:nvSpPr>
        <p:spPr>
          <a:xfrm rot="-8100000">
            <a:off x="6068320" y="-3398252"/>
            <a:ext cx="5215162" cy="5113388"/>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256;p44">
            <a:extLst>
              <a:ext uri="{FF2B5EF4-FFF2-40B4-BE49-F238E27FC236}">
                <a16:creationId xmlns:a16="http://schemas.microsoft.com/office/drawing/2014/main" id="{50131CA6-93DB-B0AB-E654-34B8D0479DF0}"/>
              </a:ext>
            </a:extLst>
          </p:cNvPr>
          <p:cNvSpPr txBox="1">
            <a:spLocks/>
          </p:cNvSpPr>
          <p:nvPr/>
        </p:nvSpPr>
        <p:spPr>
          <a:xfrm>
            <a:off x="1194556" y="550472"/>
            <a:ext cx="6777790" cy="1060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Poppins"/>
              <a:buNone/>
              <a:defRPr sz="10100" b="1" i="0" u="none" strike="noStrike" cap="none" spc="0">
                <a:solidFill>
                  <a:schemeClr val="lt1"/>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9pPr>
          </a:lstStyle>
          <a:p>
            <a:r>
              <a:rPr lang="en-US" sz="4000" b="0" dirty="0">
                <a:solidFill>
                  <a:schemeClr val="bg1"/>
                </a:solidFill>
                <a:latin typeface="Arial" panose="020B0604020202020204" pitchFamily="34" charset="0"/>
              </a:rPr>
              <a:t>Compare and Select Collaboration tools </a:t>
            </a:r>
            <a:endParaRPr lang="en-US" sz="8000" dirty="0">
              <a:solidFill>
                <a:schemeClr val="bg1"/>
              </a:solidFill>
            </a:endParaRPr>
          </a:p>
        </p:txBody>
      </p:sp>
      <p:sp>
        <p:nvSpPr>
          <p:cNvPr id="7" name="TextBox 6">
            <a:extLst>
              <a:ext uri="{FF2B5EF4-FFF2-40B4-BE49-F238E27FC236}">
                <a16:creationId xmlns:a16="http://schemas.microsoft.com/office/drawing/2014/main" id="{37EE0C65-0BB5-82E5-F17E-E2E8F0996217}"/>
              </a:ext>
            </a:extLst>
          </p:cNvPr>
          <p:cNvSpPr txBox="1"/>
          <p:nvPr/>
        </p:nvSpPr>
        <p:spPr>
          <a:xfrm>
            <a:off x="748103" y="2362289"/>
            <a:ext cx="7319210" cy="2230739"/>
          </a:xfrm>
          <a:prstGeom prst="rect">
            <a:avLst/>
          </a:prstGeom>
          <a:noFill/>
        </p:spPr>
        <p:txBody>
          <a:bodyPr wrap="square">
            <a:spAutoFit/>
          </a:bodyPr>
          <a:lstStyle/>
          <a:p>
            <a:pPr algn="ctr" rtl="0" fontAlgn="base">
              <a:lnSpc>
                <a:spcPct val="200000"/>
              </a:lnSpc>
              <a:spcBef>
                <a:spcPts val="0"/>
              </a:spcBef>
              <a:spcAft>
                <a:spcPts val="0"/>
              </a:spcAft>
              <a:buFont typeface="Arial" panose="020B0604020202020204" pitchFamily="34" charset="0"/>
              <a:buChar char="•"/>
            </a:pPr>
            <a:r>
              <a:rPr lang="en-US" sz="1800" b="0" i="0" u="none" strike="noStrike" dirty="0">
                <a:solidFill>
                  <a:schemeClr val="tx1"/>
                </a:solidFill>
                <a:effectLst/>
                <a:latin typeface="Urbanist"/>
              </a:rPr>
              <a:t> Google drive for documents</a:t>
            </a:r>
          </a:p>
          <a:p>
            <a:pPr algn="ctr" rtl="0" fontAlgn="base">
              <a:lnSpc>
                <a:spcPct val="200000"/>
              </a:lnSpc>
              <a:spcBef>
                <a:spcPts val="0"/>
              </a:spcBef>
              <a:spcAft>
                <a:spcPts val="0"/>
              </a:spcAft>
              <a:buFont typeface="Arial" panose="020B0604020202020204" pitchFamily="34" charset="0"/>
              <a:buChar char="•"/>
            </a:pPr>
            <a:r>
              <a:rPr lang="en-US" sz="1800" b="0" i="0" u="none" strike="noStrike" dirty="0">
                <a:solidFill>
                  <a:schemeClr val="tx1"/>
                </a:solidFill>
                <a:effectLst/>
                <a:latin typeface="Urbanist"/>
              </a:rPr>
              <a:t> Text Message </a:t>
            </a:r>
            <a:r>
              <a:rPr lang="en-US" sz="1800" b="0" i="0" u="none" strike="noStrike" dirty="0" err="1">
                <a:solidFill>
                  <a:schemeClr val="tx1"/>
                </a:solidFill>
                <a:effectLst/>
                <a:latin typeface="Urbanist"/>
              </a:rPr>
              <a:t>groupchat</a:t>
            </a:r>
            <a:endParaRPr lang="en-US" sz="1800" b="0" i="0" u="none" strike="noStrike" dirty="0">
              <a:solidFill>
                <a:schemeClr val="tx1"/>
              </a:solidFill>
              <a:effectLst/>
              <a:latin typeface="Urbanist"/>
            </a:endParaRPr>
          </a:p>
          <a:p>
            <a:pPr algn="ctr" rtl="0" fontAlgn="base">
              <a:lnSpc>
                <a:spcPct val="200000"/>
              </a:lnSpc>
              <a:spcBef>
                <a:spcPts val="0"/>
              </a:spcBef>
              <a:spcAft>
                <a:spcPts val="0"/>
              </a:spcAft>
              <a:buFont typeface="Arial" panose="020B0604020202020204" pitchFamily="34" charset="0"/>
              <a:buChar char="•"/>
            </a:pPr>
            <a:r>
              <a:rPr lang="en-US" sz="1800" b="0" i="0" u="none" strike="noStrike" dirty="0">
                <a:solidFill>
                  <a:schemeClr val="tx1"/>
                </a:solidFill>
                <a:effectLst/>
                <a:latin typeface="Urbanist"/>
              </a:rPr>
              <a:t> </a:t>
            </a:r>
            <a:r>
              <a:rPr lang="en-US" sz="1800" b="0" i="0" u="none" strike="noStrike" dirty="0" err="1">
                <a:solidFill>
                  <a:schemeClr val="tx1"/>
                </a:solidFill>
                <a:effectLst/>
                <a:latin typeface="Urbanist"/>
              </a:rPr>
              <a:t>Github</a:t>
            </a:r>
            <a:r>
              <a:rPr lang="en-US" sz="1800" b="0" i="0" u="none" strike="noStrike" dirty="0">
                <a:solidFill>
                  <a:schemeClr val="tx1"/>
                </a:solidFill>
                <a:effectLst/>
                <a:latin typeface="Urbanist"/>
              </a:rPr>
              <a:t> for code repository</a:t>
            </a:r>
          </a:p>
          <a:p>
            <a:pPr algn="ctr" rtl="0" fontAlgn="base">
              <a:lnSpc>
                <a:spcPct val="200000"/>
              </a:lnSpc>
              <a:spcBef>
                <a:spcPts val="0"/>
              </a:spcBef>
              <a:spcAft>
                <a:spcPts val="0"/>
              </a:spcAft>
              <a:buFont typeface="Arial" panose="020B0604020202020204" pitchFamily="34" charset="0"/>
              <a:buChar char="•"/>
            </a:pPr>
            <a:r>
              <a:rPr lang="en-US" sz="1800" b="0" i="0" u="none" strike="noStrike" dirty="0">
                <a:solidFill>
                  <a:schemeClr val="tx1"/>
                </a:solidFill>
                <a:effectLst/>
                <a:latin typeface="Urbanist"/>
              </a:rPr>
              <a:t> Facetime for virtual meetings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10" name="Camera 9">
            <a:extLst>
              <a:ext uri="{FF2B5EF4-FFF2-40B4-BE49-F238E27FC236}">
                <a16:creationId xmlns:a16="http://schemas.microsoft.com/office/drawing/2014/main" id="{6D5ABE21-D45B-D75B-071A-DB3093224EB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5"/>
              </a:ext>
            </a:extLst>
          </a:blip>
          <a:stretch>
            <a:fillRect/>
          </a:stretch>
        </p:blipFill>
        <p:spPr>
          <a:xfrm>
            <a:off x="7539228" y="3538728"/>
            <a:ext cx="1543050" cy="1543050"/>
          </a:xfrm>
          <a:prstGeom prst="ellipse">
            <a:avLst/>
          </a:prstGeom>
        </p:spPr>
      </p:pic>
      <p:pic>
        <p:nvPicPr>
          <p:cNvPr id="11" name="DemoRecording2.mp4">
            <a:hlinkClick r:id="" action="ppaction://media"/>
            <a:extLst>
              <a:ext uri="{FF2B5EF4-FFF2-40B4-BE49-F238E27FC236}">
                <a16:creationId xmlns:a16="http://schemas.microsoft.com/office/drawing/2014/main" id="{E62A5B62-B379-8F10-B939-E248DDB3699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9144000" cy="46847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96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7"/>
          <p:cNvSpPr txBox="1">
            <a:spLocks noGrp="1"/>
          </p:cNvSpPr>
          <p:nvPr>
            <p:ph type="title"/>
          </p:nvPr>
        </p:nvSpPr>
        <p:spPr>
          <a:xfrm>
            <a:off x="720000" y="445025"/>
            <a:ext cx="2223726"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err="1">
                <a:solidFill>
                  <a:schemeClr val="accent1"/>
                </a:solidFill>
              </a:rPr>
              <a:t>Captum</a:t>
            </a:r>
            <a:endParaRPr dirty="0">
              <a:solidFill>
                <a:schemeClr val="accent1"/>
              </a:solidFill>
            </a:endParaRPr>
          </a:p>
        </p:txBody>
      </p:sp>
      <p:pic>
        <p:nvPicPr>
          <p:cNvPr id="2050" name="Picture 2">
            <a:extLst>
              <a:ext uri="{FF2B5EF4-FFF2-40B4-BE49-F238E27FC236}">
                <a16:creationId xmlns:a16="http://schemas.microsoft.com/office/drawing/2014/main" id="{87F51618-10E4-1E35-4D5F-F49947458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0084" y="0"/>
            <a:ext cx="6063916"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F5F2498-07F4-AF50-EDB0-D80E27306151}"/>
              </a:ext>
            </a:extLst>
          </p:cNvPr>
          <p:cNvSpPr txBox="1"/>
          <p:nvPr/>
        </p:nvSpPr>
        <p:spPr>
          <a:xfrm>
            <a:off x="1" y="1532021"/>
            <a:ext cx="3080083" cy="2523768"/>
          </a:xfrm>
          <a:prstGeom prst="rect">
            <a:avLst/>
          </a:prstGeom>
          <a:noFill/>
        </p:spPr>
        <p:txBody>
          <a:bodyPr wrap="square" rtlCol="0">
            <a:spAutoFit/>
          </a:bodyPr>
          <a:lstStyle/>
          <a:p>
            <a:pPr marL="171450" indent="-171450" rtl="0" fontAlgn="base">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Raw input tokens put into word embedding layer</a:t>
            </a:r>
          </a:p>
          <a:p>
            <a:pPr marL="171450" indent="-171450" rtl="0" fontAlgn="base">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N interpolation steps. Tries to calculate importance.</a:t>
            </a:r>
          </a:p>
          <a:p>
            <a:pPr marL="171450" lvl="4" indent="-171450" fontAlgn="base">
              <a:buFont typeface="Arial" panose="020B0604020202020204" pitchFamily="34" charset="0"/>
              <a:buChar char="•"/>
            </a:pPr>
            <a:r>
              <a:rPr lang="en-US" sz="1200" b="0" i="0" u="none" strike="noStrike" dirty="0">
                <a:solidFill>
                  <a:schemeClr val="tx1"/>
                </a:solidFill>
                <a:effectLst/>
                <a:latin typeface="Urbanist"/>
              </a:rPr>
              <a:t>Less Steps, faster, inaccurate</a:t>
            </a:r>
          </a:p>
          <a:p>
            <a:pPr marL="171450" lvl="3" indent="-171450" fontAlgn="base">
              <a:buFont typeface="Arial" panose="020B0604020202020204" pitchFamily="34" charset="0"/>
              <a:buChar char="•"/>
            </a:pPr>
            <a:r>
              <a:rPr lang="en-US" sz="1200" b="0" i="0" u="none" strike="noStrike" dirty="0">
                <a:solidFill>
                  <a:schemeClr val="tx1"/>
                </a:solidFill>
                <a:effectLst/>
                <a:latin typeface="Urbanist"/>
              </a:rPr>
              <a:t>More Steps, more accurate but slower</a:t>
            </a:r>
          </a:p>
          <a:p>
            <a:pPr marL="171450" lvl="3" indent="-171450" fontAlgn="base">
              <a:buFont typeface="Arial" panose="020B0604020202020204" pitchFamily="34" charset="0"/>
              <a:buChar char="•"/>
            </a:pPr>
            <a:r>
              <a:rPr lang="en-US" sz="1200" b="0" i="0" u="none" strike="noStrike" dirty="0">
                <a:solidFill>
                  <a:schemeClr val="tx1"/>
                </a:solidFill>
                <a:effectLst/>
                <a:latin typeface="Urbanist"/>
              </a:rPr>
              <a:t>Returns attribution tensor</a:t>
            </a:r>
          </a:p>
          <a:p>
            <a:pPr marL="171450" lvl="3" indent="-171450" fontAlgn="base">
              <a:buFont typeface="Arial" panose="020B0604020202020204" pitchFamily="34" charset="0"/>
              <a:buChar char="•"/>
            </a:pPr>
            <a:r>
              <a:rPr lang="en-US" sz="1200" b="0" i="0" u="none" strike="noStrike" dirty="0">
                <a:solidFill>
                  <a:schemeClr val="tx1"/>
                </a:solidFill>
                <a:effectLst/>
                <a:latin typeface="Urbanist"/>
              </a:rPr>
              <a:t>Calculates absolute magnitude with torch functions, setting a 0-1 scale</a:t>
            </a:r>
          </a:p>
          <a:p>
            <a:pPr marL="171450" lvl="3" indent="-171450" fontAlgn="base">
              <a:buFont typeface="Arial" panose="020B0604020202020204" pitchFamily="34" charset="0"/>
              <a:buChar char="•"/>
            </a:pPr>
            <a:r>
              <a:rPr lang="en-US" sz="1200" b="0" i="0" u="none" strike="noStrike" dirty="0">
                <a:solidFill>
                  <a:schemeClr val="tx1"/>
                </a:solidFill>
                <a:effectLst/>
                <a:latin typeface="Urbanist"/>
              </a:rPr>
              <a:t>BERT architecture dimensions(768)</a:t>
            </a:r>
          </a:p>
          <a:p>
            <a:pPr marL="171450" lvl="3" indent="-171450" fontAlgn="base">
              <a:buFont typeface="Arial" panose="020B0604020202020204" pitchFamily="34" charset="0"/>
              <a:buChar char="•"/>
            </a:pPr>
            <a:r>
              <a:rPr lang="en-US" sz="1200" b="0" i="0" u="none" strike="noStrike" dirty="0">
                <a:solidFill>
                  <a:schemeClr val="tx1"/>
                </a:solidFill>
                <a:effectLst/>
                <a:latin typeface="Urbanist"/>
              </a:rPr>
              <a:t>[CLS] is the beginning of text</a:t>
            </a:r>
          </a:p>
          <a:p>
            <a:pPr marL="171450" lvl="3" indent="-171450" fontAlgn="base">
              <a:buFont typeface="Arial" panose="020B0604020202020204" pitchFamily="34" charset="0"/>
              <a:buChar char="•"/>
            </a:pPr>
            <a:r>
              <a:rPr lang="en-US" sz="1200" b="0" i="0" u="none" strike="noStrike" dirty="0">
                <a:solidFill>
                  <a:schemeClr val="tx1"/>
                </a:solidFill>
                <a:effectLst/>
                <a:latin typeface="Urbanist"/>
              </a:rPr>
              <a:t>[SEP] is the end of text</a:t>
            </a:r>
          </a:p>
          <a:p>
            <a:endParaRPr lang="en-US"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a:extLst>
            <a:ext uri="{FF2B5EF4-FFF2-40B4-BE49-F238E27FC236}">
              <a16:creationId xmlns:a16="http://schemas.microsoft.com/office/drawing/2014/main" id="{90CC3F73-6D3E-D0CA-7251-51F211E0A6CE}"/>
            </a:ext>
          </a:extLst>
        </p:cNvPr>
        <p:cNvGrpSpPr/>
        <p:nvPr/>
      </p:nvGrpSpPr>
      <p:grpSpPr>
        <a:xfrm>
          <a:off x="0" y="0"/>
          <a:ext cx="0" cy="0"/>
          <a:chOff x="0" y="0"/>
          <a:chExt cx="0" cy="0"/>
        </a:xfrm>
      </p:grpSpPr>
      <p:sp>
        <p:nvSpPr>
          <p:cNvPr id="277" name="Google Shape;277;p47">
            <a:extLst>
              <a:ext uri="{FF2B5EF4-FFF2-40B4-BE49-F238E27FC236}">
                <a16:creationId xmlns:a16="http://schemas.microsoft.com/office/drawing/2014/main" id="{C367A24F-76B0-F503-78A0-DA2750D1D85D}"/>
              </a:ext>
            </a:extLst>
          </p:cNvPr>
          <p:cNvSpPr txBox="1">
            <a:spLocks noGrp="1"/>
          </p:cNvSpPr>
          <p:nvPr>
            <p:ph type="title"/>
          </p:nvPr>
        </p:nvSpPr>
        <p:spPr>
          <a:xfrm>
            <a:off x="1134979" y="274798"/>
            <a:ext cx="2671010" cy="572700"/>
          </a:xfrm>
          <a:prstGeom prst="rect">
            <a:avLst/>
          </a:prstGeom>
        </p:spPr>
        <p:txBody>
          <a:bodyPr spcFirstLastPara="1" wrap="square" lIns="91425" tIns="91425" rIns="91425" bIns="91425" anchor="t" anchorCtr="0">
            <a:noAutofit/>
          </a:bodyPr>
          <a:lstStyle/>
          <a:p>
            <a:pPr rtl="0" fontAlgn="base">
              <a:spcBef>
                <a:spcPts val="0"/>
              </a:spcBef>
              <a:spcAft>
                <a:spcPts val="0"/>
              </a:spcAft>
            </a:pPr>
            <a:r>
              <a:rPr lang="en-US" b="1" i="0" u="none" strike="noStrike" dirty="0">
                <a:solidFill>
                  <a:schemeClr val="accent1"/>
                </a:solidFill>
                <a:effectLst/>
                <a:latin typeface="Urbanist"/>
              </a:rPr>
              <a:t>Transformers Interpret</a:t>
            </a:r>
            <a:endParaRPr lang="en-US" b="0" i="0" u="none" strike="noStrike" dirty="0">
              <a:solidFill>
                <a:srgbClr val="FFFFFF"/>
              </a:solidFill>
              <a:effectLst/>
              <a:latin typeface="Urbanist"/>
            </a:endParaRPr>
          </a:p>
        </p:txBody>
      </p:sp>
      <p:sp>
        <p:nvSpPr>
          <p:cNvPr id="3" name="TextBox 2">
            <a:extLst>
              <a:ext uri="{FF2B5EF4-FFF2-40B4-BE49-F238E27FC236}">
                <a16:creationId xmlns:a16="http://schemas.microsoft.com/office/drawing/2014/main" id="{869D4E4F-1477-A73F-00BD-DD8B16EF9BFC}"/>
              </a:ext>
            </a:extLst>
          </p:cNvPr>
          <p:cNvSpPr txBox="1"/>
          <p:nvPr/>
        </p:nvSpPr>
        <p:spPr>
          <a:xfrm>
            <a:off x="441159" y="1598821"/>
            <a:ext cx="4042610" cy="1815882"/>
          </a:xfrm>
          <a:prstGeom prst="rect">
            <a:avLst/>
          </a:prstGeom>
          <a:noFill/>
        </p:spPr>
        <p:txBody>
          <a:bodyPr wrap="square">
            <a:spAutoFit/>
          </a:bodyPr>
          <a:lstStyle/>
          <a:p>
            <a:pPr marL="171450" indent="-1714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Automates tokenization, attribution, HTML rendering</a:t>
            </a:r>
          </a:p>
          <a:p>
            <a:pPr marL="171450" indent="-1714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Abstracts the demo for </a:t>
            </a:r>
            <a:r>
              <a:rPr lang="en-US" b="0" i="0" u="none" strike="noStrike" dirty="0" err="1">
                <a:solidFill>
                  <a:schemeClr val="tx1"/>
                </a:solidFill>
                <a:effectLst/>
                <a:latin typeface="Urbanist"/>
              </a:rPr>
              <a:t>Captum</a:t>
            </a:r>
            <a:endParaRPr lang="en-US" dirty="0">
              <a:solidFill>
                <a:schemeClr val="tx1"/>
              </a:solidFill>
              <a:latin typeface="Urbanist"/>
            </a:endParaRPr>
          </a:p>
          <a:p>
            <a:pPr marL="171450" indent="-1714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Prediction values that are positive or negative:</a:t>
            </a:r>
          </a:p>
          <a:p>
            <a:pPr marL="742950" lvl="1"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Positive values lean towards predicting the target score from the XG Classifier</a:t>
            </a:r>
          </a:p>
          <a:p>
            <a:pPr marL="742950" lvl="1"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Negative values lean away from this score (punctuation of </a:t>
            </a:r>
            <a:r>
              <a:rPr lang="en-US" b="0" i="0" u="none" strike="noStrike" dirty="0" err="1">
                <a:solidFill>
                  <a:schemeClr val="tx1"/>
                </a:solidFill>
                <a:effectLst/>
                <a:latin typeface="Urbanist"/>
              </a:rPr>
              <a:t>inexpressives</a:t>
            </a:r>
            <a:r>
              <a:rPr lang="en-US" b="0" i="0" u="none" strike="noStrike" dirty="0">
                <a:solidFill>
                  <a:schemeClr val="tx1"/>
                </a:solidFill>
                <a:effectLst/>
                <a:latin typeface="Urbanist"/>
              </a:rPr>
              <a:t> typically)</a:t>
            </a:r>
          </a:p>
        </p:txBody>
      </p:sp>
      <p:pic>
        <p:nvPicPr>
          <p:cNvPr id="4102" name="Picture 6">
            <a:extLst>
              <a:ext uri="{FF2B5EF4-FFF2-40B4-BE49-F238E27FC236}">
                <a16:creationId xmlns:a16="http://schemas.microsoft.com/office/drawing/2014/main" id="{90776236-508E-9197-5AA5-82B60BC5E1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63033"/>
            <a:ext cx="5908357" cy="90566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77064FCA-0C99-C19A-A18A-4B8D771071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9220" y="0"/>
            <a:ext cx="334477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6">
          <a:extLst>
            <a:ext uri="{FF2B5EF4-FFF2-40B4-BE49-F238E27FC236}">
              <a16:creationId xmlns:a16="http://schemas.microsoft.com/office/drawing/2014/main" id="{472FDA7C-0E18-EAB3-7B7D-51F506EF50EE}"/>
            </a:ext>
          </a:extLst>
        </p:cNvPr>
        <p:cNvGrpSpPr/>
        <p:nvPr/>
      </p:nvGrpSpPr>
      <p:grpSpPr>
        <a:xfrm>
          <a:off x="0" y="0"/>
          <a:ext cx="0" cy="0"/>
          <a:chOff x="0" y="0"/>
          <a:chExt cx="0" cy="0"/>
        </a:xfrm>
      </p:grpSpPr>
      <p:sp>
        <p:nvSpPr>
          <p:cNvPr id="277" name="Google Shape;277;p47">
            <a:extLst>
              <a:ext uri="{FF2B5EF4-FFF2-40B4-BE49-F238E27FC236}">
                <a16:creationId xmlns:a16="http://schemas.microsoft.com/office/drawing/2014/main" id="{5D348E92-26AF-B58B-767C-6D24185C822B}"/>
              </a:ext>
            </a:extLst>
          </p:cNvPr>
          <p:cNvSpPr txBox="1">
            <a:spLocks noGrp="1"/>
          </p:cNvSpPr>
          <p:nvPr>
            <p:ph type="title"/>
          </p:nvPr>
        </p:nvSpPr>
        <p:spPr>
          <a:xfrm>
            <a:off x="70047" y="130419"/>
            <a:ext cx="2671010" cy="572700"/>
          </a:xfrm>
          <a:prstGeom prst="rect">
            <a:avLst/>
          </a:prstGeom>
        </p:spPr>
        <p:txBody>
          <a:bodyPr spcFirstLastPara="1" wrap="square" lIns="91425" tIns="91425" rIns="91425" bIns="91425" anchor="t" anchorCtr="0">
            <a:noAutofit/>
          </a:bodyPr>
          <a:lstStyle/>
          <a:p>
            <a:pPr rtl="0">
              <a:spcBef>
                <a:spcPts val="0"/>
              </a:spcBef>
              <a:spcAft>
                <a:spcPts val="0"/>
              </a:spcAft>
            </a:pPr>
            <a:r>
              <a:rPr lang="en-US" b="1" i="0" u="none" strike="noStrike" dirty="0">
                <a:solidFill>
                  <a:schemeClr val="accent1"/>
                </a:solidFill>
                <a:effectLst/>
                <a:latin typeface="Urbanist"/>
              </a:rPr>
              <a:t>Tuple Translator</a:t>
            </a:r>
            <a:br>
              <a:rPr lang="en-US" b="0" dirty="0">
                <a:solidFill>
                  <a:schemeClr val="accent1"/>
                </a:solidFill>
                <a:effectLst/>
              </a:rPr>
            </a:br>
            <a:br>
              <a:rPr lang="en-US" dirty="0">
                <a:solidFill>
                  <a:schemeClr val="accent1"/>
                </a:solidFill>
              </a:rPr>
            </a:br>
            <a:endParaRPr lang="en-US" b="0" i="0" u="none" strike="noStrike" dirty="0">
              <a:solidFill>
                <a:schemeClr val="accent1"/>
              </a:solidFill>
              <a:effectLst/>
              <a:latin typeface="Urbanist"/>
            </a:endParaRPr>
          </a:p>
        </p:txBody>
      </p:sp>
      <p:sp>
        <p:nvSpPr>
          <p:cNvPr id="3" name="TextBox 2">
            <a:extLst>
              <a:ext uri="{FF2B5EF4-FFF2-40B4-BE49-F238E27FC236}">
                <a16:creationId xmlns:a16="http://schemas.microsoft.com/office/drawing/2014/main" id="{B4823D70-762B-C4CD-ACE5-6EA292EE6CFB}"/>
              </a:ext>
            </a:extLst>
          </p:cNvPr>
          <p:cNvSpPr txBox="1"/>
          <p:nvPr/>
        </p:nvSpPr>
        <p:spPr>
          <a:xfrm>
            <a:off x="1" y="1221832"/>
            <a:ext cx="2671010" cy="289310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Bridge of Translation for BART from the list of tuples</a:t>
            </a:r>
          </a:p>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BART cannot understand these in the way they are taken</a:t>
            </a:r>
          </a:p>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The output takes the chat ID and tokens from Transformers-Interpret</a:t>
            </a:r>
          </a:p>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Double filters a second threshold to ensure token limit for BART is not reached</a:t>
            </a:r>
          </a:p>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Cleans and Filters raw attribution scores</a:t>
            </a:r>
          </a:p>
        </p:txBody>
      </p:sp>
      <p:pic>
        <p:nvPicPr>
          <p:cNvPr id="6146" name="Picture 2">
            <a:extLst>
              <a:ext uri="{FF2B5EF4-FFF2-40B4-BE49-F238E27FC236}">
                <a16:creationId xmlns:a16="http://schemas.microsoft.com/office/drawing/2014/main" id="{46360FBC-9936-B791-F1FB-14B533ABE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1057" y="0"/>
            <a:ext cx="6402944" cy="4868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280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6">
          <a:extLst>
            <a:ext uri="{FF2B5EF4-FFF2-40B4-BE49-F238E27FC236}">
              <a16:creationId xmlns:a16="http://schemas.microsoft.com/office/drawing/2014/main" id="{0214EE30-60A8-7255-447C-369B4EB49441}"/>
            </a:ext>
          </a:extLst>
        </p:cNvPr>
        <p:cNvGrpSpPr/>
        <p:nvPr/>
      </p:nvGrpSpPr>
      <p:grpSpPr>
        <a:xfrm>
          <a:off x="0" y="0"/>
          <a:ext cx="0" cy="0"/>
          <a:chOff x="0" y="0"/>
          <a:chExt cx="0" cy="0"/>
        </a:xfrm>
      </p:grpSpPr>
      <p:sp>
        <p:nvSpPr>
          <p:cNvPr id="277" name="Google Shape;277;p47">
            <a:extLst>
              <a:ext uri="{FF2B5EF4-FFF2-40B4-BE49-F238E27FC236}">
                <a16:creationId xmlns:a16="http://schemas.microsoft.com/office/drawing/2014/main" id="{7EA43CA3-4DAC-48B2-9E8E-E46C3067E9E8}"/>
              </a:ext>
            </a:extLst>
          </p:cNvPr>
          <p:cNvSpPr txBox="1">
            <a:spLocks noGrp="1"/>
          </p:cNvSpPr>
          <p:nvPr>
            <p:ph type="title"/>
          </p:nvPr>
        </p:nvSpPr>
        <p:spPr>
          <a:xfrm>
            <a:off x="398910" y="382238"/>
            <a:ext cx="2671010" cy="572700"/>
          </a:xfrm>
          <a:prstGeom prst="rect">
            <a:avLst/>
          </a:prstGeom>
        </p:spPr>
        <p:txBody>
          <a:bodyPr spcFirstLastPara="1" wrap="square" lIns="91425" tIns="91425" rIns="91425" bIns="91425" anchor="t" anchorCtr="0">
            <a:noAutofit/>
          </a:bodyPr>
          <a:lstStyle/>
          <a:p>
            <a:pPr rtl="0">
              <a:spcBef>
                <a:spcPts val="0"/>
              </a:spcBef>
              <a:spcAft>
                <a:spcPts val="0"/>
              </a:spcAft>
            </a:pPr>
            <a:r>
              <a:rPr lang="en-US" b="1" i="0" u="none" strike="noStrike" dirty="0">
                <a:solidFill>
                  <a:schemeClr val="accent1"/>
                </a:solidFill>
                <a:effectLst/>
                <a:latin typeface="Urbanist"/>
              </a:rPr>
              <a:t>Bart</a:t>
            </a:r>
            <a:br>
              <a:rPr lang="en-US" dirty="0">
                <a:solidFill>
                  <a:schemeClr val="accent1"/>
                </a:solidFill>
              </a:rPr>
            </a:br>
            <a:endParaRPr lang="en-US" b="0" i="0" u="none" strike="noStrike" dirty="0">
              <a:solidFill>
                <a:schemeClr val="accent1"/>
              </a:solidFill>
              <a:effectLst/>
              <a:latin typeface="Urbanist"/>
            </a:endParaRPr>
          </a:p>
        </p:txBody>
      </p:sp>
      <p:sp>
        <p:nvSpPr>
          <p:cNvPr id="3" name="TextBox 2">
            <a:extLst>
              <a:ext uri="{FF2B5EF4-FFF2-40B4-BE49-F238E27FC236}">
                <a16:creationId xmlns:a16="http://schemas.microsoft.com/office/drawing/2014/main" id="{880D115F-A70E-8D67-C66A-46ED2345B1AA}"/>
              </a:ext>
            </a:extLst>
          </p:cNvPr>
          <p:cNvSpPr txBox="1"/>
          <p:nvPr/>
        </p:nvSpPr>
        <p:spPr>
          <a:xfrm>
            <a:off x="1" y="1221832"/>
            <a:ext cx="2285999" cy="3539430"/>
          </a:xfrm>
          <a:prstGeom prst="rect">
            <a:avLst/>
          </a:prstGeom>
          <a:noFill/>
        </p:spPr>
        <p:txBody>
          <a:bodyPr wrap="square">
            <a:spAutoFit/>
          </a:bodyPr>
          <a:lstStyle/>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BART takes the formatted prompt, which is a template that inputs specific chat logs and assesses the risk scores, maintaining the most important information.</a:t>
            </a:r>
          </a:p>
          <a:p>
            <a:pPr marL="285750" indent="-285750" rtl="0" fontAlgn="base">
              <a:spcBef>
                <a:spcPts val="0"/>
              </a:spcBef>
              <a:spcAft>
                <a:spcPts val="0"/>
              </a:spcAft>
              <a:buFont typeface="Arial" panose="020B0604020202020204" pitchFamily="34" charset="0"/>
              <a:buChar char="•"/>
            </a:pPr>
            <a:r>
              <a:rPr lang="en-US" b="0" i="0" u="none" strike="noStrike" dirty="0">
                <a:solidFill>
                  <a:schemeClr val="tx1"/>
                </a:solidFill>
                <a:effectLst/>
                <a:latin typeface="Urbanist"/>
              </a:rPr>
              <a:t>The chat logs in the demo are not nearly as long as the result will handle, thus the demo output is shorter than expected</a:t>
            </a:r>
          </a:p>
          <a:p>
            <a:br>
              <a:rPr lang="en-US" b="0" dirty="0">
                <a:solidFill>
                  <a:schemeClr val="tx1"/>
                </a:solidFill>
                <a:effectLst/>
              </a:rPr>
            </a:br>
            <a:endParaRPr lang="en-US" b="0" i="0" u="none" strike="noStrike" dirty="0">
              <a:solidFill>
                <a:schemeClr val="tx1"/>
              </a:solidFill>
              <a:effectLst/>
              <a:latin typeface="Urbanist"/>
            </a:endParaRPr>
          </a:p>
        </p:txBody>
      </p:sp>
      <p:pic>
        <p:nvPicPr>
          <p:cNvPr id="8194" name="Picture 2">
            <a:extLst>
              <a:ext uri="{FF2B5EF4-FFF2-40B4-BE49-F238E27FC236}">
                <a16:creationId xmlns:a16="http://schemas.microsoft.com/office/drawing/2014/main" id="{78660ABE-A180-7A71-1152-34E487DBF1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830" y="834189"/>
            <a:ext cx="6686170" cy="4036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26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10" name="Camera 9">
            <a:extLst>
              <a:ext uri="{FF2B5EF4-FFF2-40B4-BE49-F238E27FC236}">
                <a16:creationId xmlns:a16="http://schemas.microsoft.com/office/drawing/2014/main" id="{6D5ABE21-D45B-D75B-071A-DB3093224EB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5"/>
              </a:ext>
            </a:extLst>
          </a:blip>
          <a:stretch>
            <a:fillRect/>
          </a:stretch>
        </p:blipFill>
        <p:spPr>
          <a:xfrm>
            <a:off x="7539228" y="3538728"/>
            <a:ext cx="1543050" cy="1543050"/>
          </a:xfrm>
          <a:prstGeom prst="ellipse">
            <a:avLst/>
          </a:prstGeom>
        </p:spPr>
      </p:pic>
      <p:pic>
        <p:nvPicPr>
          <p:cNvPr id="2" name="Screen Recording 2026-09-29 at 8.37.31 PM.mov">
            <a:hlinkClick r:id="" action="ppaction://media"/>
            <a:extLst>
              <a:ext uri="{FF2B5EF4-FFF2-40B4-BE49-F238E27FC236}">
                <a16:creationId xmlns:a16="http://schemas.microsoft.com/office/drawing/2014/main" id="{AC973627-6229-EC42-477C-C1EDEF9BE30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 y="545432"/>
            <a:ext cx="9144000" cy="4659790"/>
          </a:xfrm>
          <a:prstGeom prst="rect">
            <a:avLst/>
          </a:prstGeom>
        </p:spPr>
      </p:pic>
      <p:sp>
        <p:nvSpPr>
          <p:cNvPr id="3" name="TextBox 2">
            <a:extLst>
              <a:ext uri="{FF2B5EF4-FFF2-40B4-BE49-F238E27FC236}">
                <a16:creationId xmlns:a16="http://schemas.microsoft.com/office/drawing/2014/main" id="{BCC69131-F8C4-5ACD-02D1-5B2B73DD6AA4}"/>
              </a:ext>
            </a:extLst>
          </p:cNvPr>
          <p:cNvSpPr txBox="1"/>
          <p:nvPr/>
        </p:nvSpPr>
        <p:spPr>
          <a:xfrm>
            <a:off x="3176337" y="-88231"/>
            <a:ext cx="2661306" cy="707886"/>
          </a:xfrm>
          <a:prstGeom prst="rect">
            <a:avLst/>
          </a:prstGeom>
          <a:noFill/>
        </p:spPr>
        <p:txBody>
          <a:bodyPr wrap="none" rtlCol="0">
            <a:spAutoFit/>
          </a:bodyPr>
          <a:lstStyle/>
          <a:p>
            <a:r>
              <a:rPr lang="en-US" sz="4000" dirty="0" err="1">
                <a:solidFill>
                  <a:schemeClr val="accent1"/>
                </a:solidFill>
              </a:rPr>
              <a:t>DistilBERT</a:t>
            </a:r>
            <a:endParaRPr lang="en-US" sz="4000" dirty="0">
              <a:solidFill>
                <a:schemeClr val="accent1"/>
              </a:solidFill>
            </a:endParaRPr>
          </a:p>
        </p:txBody>
      </p:sp>
    </p:spTree>
    <p:extLst>
      <p:ext uri="{BB962C8B-B14F-4D97-AF65-F5344CB8AC3E}">
        <p14:creationId xmlns:p14="http://schemas.microsoft.com/office/powerpoint/2010/main" val="243853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8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16" name="Google Shape;277;p47">
            <a:extLst>
              <a:ext uri="{FF2B5EF4-FFF2-40B4-BE49-F238E27FC236}">
                <a16:creationId xmlns:a16="http://schemas.microsoft.com/office/drawing/2014/main" id="{5B9D8917-0554-2F8C-D214-20BA04D40BDD}"/>
              </a:ext>
            </a:extLst>
          </p:cNvPr>
          <p:cNvSpPr txBox="1">
            <a:spLocks noGrp="1"/>
          </p:cNvSpPr>
          <p:nvPr>
            <p:ph type="title"/>
          </p:nvPr>
        </p:nvSpPr>
        <p:spPr>
          <a:xfrm>
            <a:off x="398910" y="382238"/>
            <a:ext cx="2671010" cy="572700"/>
          </a:xfrm>
          <a:prstGeom prst="rect">
            <a:avLst/>
          </a:prstGeom>
        </p:spPr>
        <p:txBody>
          <a:bodyPr spcFirstLastPara="1" wrap="square" lIns="91425" tIns="91425" rIns="91425" bIns="91425" anchor="t" anchorCtr="0">
            <a:noAutofit/>
          </a:bodyPr>
          <a:lstStyle/>
          <a:p>
            <a:pPr rtl="0">
              <a:spcBef>
                <a:spcPts val="0"/>
              </a:spcBef>
              <a:spcAft>
                <a:spcPts val="0"/>
              </a:spcAft>
            </a:pPr>
            <a:r>
              <a:rPr lang="en-US" b="1" i="0" u="none" strike="noStrike" dirty="0">
                <a:solidFill>
                  <a:schemeClr val="accent1"/>
                </a:solidFill>
                <a:effectLst/>
                <a:latin typeface="Urbanist"/>
              </a:rPr>
              <a:t>Extension</a:t>
            </a:r>
            <a:br>
              <a:rPr lang="en-US" dirty="0">
                <a:solidFill>
                  <a:schemeClr val="accent1"/>
                </a:solidFill>
              </a:rPr>
            </a:br>
            <a:endParaRPr lang="en-US" b="0" i="0" u="none" strike="noStrike" dirty="0">
              <a:solidFill>
                <a:schemeClr val="accent1"/>
              </a:solidFill>
              <a:effectLst/>
              <a:latin typeface="Urbanist"/>
            </a:endParaRPr>
          </a:p>
        </p:txBody>
      </p:sp>
      <p:pic>
        <p:nvPicPr>
          <p:cNvPr id="3" name="Picture 2">
            <a:extLst>
              <a:ext uri="{FF2B5EF4-FFF2-40B4-BE49-F238E27FC236}">
                <a16:creationId xmlns:a16="http://schemas.microsoft.com/office/drawing/2014/main" id="{3327FE42-882A-1330-F072-0F48A541029B}"/>
              </a:ext>
            </a:extLst>
          </p:cNvPr>
          <p:cNvPicPr>
            <a:picLocks noChangeAspect="1"/>
          </p:cNvPicPr>
          <p:nvPr/>
        </p:nvPicPr>
        <p:blipFill>
          <a:blip r:embed="rId3"/>
          <a:stretch>
            <a:fillRect/>
          </a:stretch>
        </p:blipFill>
        <p:spPr>
          <a:xfrm>
            <a:off x="398910" y="954938"/>
            <a:ext cx="6296526" cy="321584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282E5283-A7C7-C862-3D8C-D8E162650280}"/>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9C6AB607-8CA5-1BB0-0B8A-966013EA4BD6}"/>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E6ACBF2A-40BF-1AF5-4B09-46AAD0980DB5}"/>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 name="Google Shape;269;p46">
            <a:extLst>
              <a:ext uri="{FF2B5EF4-FFF2-40B4-BE49-F238E27FC236}">
                <a16:creationId xmlns:a16="http://schemas.microsoft.com/office/drawing/2014/main" id="{71B8C320-852D-8ED5-A1BE-D15BE4C7DDD2}"/>
              </a:ext>
            </a:extLst>
          </p:cNvPr>
          <p:cNvSpPr txBox="1">
            <a:spLocks noGrp="1"/>
          </p:cNvSpPr>
          <p:nvPr>
            <p:ph type="title"/>
          </p:nvPr>
        </p:nvSpPr>
        <p:spPr>
          <a:xfrm>
            <a:off x="923283" y="132482"/>
            <a:ext cx="7710900" cy="572700"/>
          </a:xfrm>
          <a:prstGeom prst="rect">
            <a:avLst/>
          </a:prstGeom>
        </p:spPr>
        <p:txBody>
          <a:bodyPr spcFirstLastPara="1" wrap="square" lIns="91425" tIns="91425" rIns="91425" bIns="91425" anchor="t" anchorCtr="0">
            <a:noAutofit/>
          </a:bodyPr>
          <a:lstStyle/>
          <a:p>
            <a:pPr algn="ctr" rtl="0">
              <a:spcBef>
                <a:spcPts val="0"/>
              </a:spcBef>
              <a:spcAft>
                <a:spcPts val="0"/>
              </a:spcAft>
            </a:pPr>
            <a:r>
              <a:rPr lang="en-US" sz="4000" b="0" i="0" u="none" strike="noStrike" dirty="0">
                <a:solidFill>
                  <a:schemeClr val="accent1"/>
                </a:solidFill>
                <a:effectLst/>
                <a:latin typeface="Urbanist"/>
              </a:rPr>
              <a:t>Functional Requirements</a:t>
            </a:r>
            <a:br>
              <a:rPr lang="en-US" sz="4000" dirty="0">
                <a:solidFill>
                  <a:schemeClr val="accent1"/>
                </a:solidFill>
              </a:rPr>
            </a:br>
            <a:endParaRPr sz="4000" dirty="0">
              <a:solidFill>
                <a:schemeClr val="accent1"/>
              </a:solidFill>
            </a:endParaRPr>
          </a:p>
        </p:txBody>
      </p:sp>
      <p:sp>
        <p:nvSpPr>
          <p:cNvPr id="3" name="Google Shape;270;p46">
            <a:extLst>
              <a:ext uri="{FF2B5EF4-FFF2-40B4-BE49-F238E27FC236}">
                <a16:creationId xmlns:a16="http://schemas.microsoft.com/office/drawing/2014/main" id="{1409BF06-9E34-7E27-3A2B-2B3ED093BE3E}"/>
              </a:ext>
            </a:extLst>
          </p:cNvPr>
          <p:cNvSpPr txBox="1">
            <a:spLocks/>
          </p:cNvSpPr>
          <p:nvPr/>
        </p:nvSpPr>
        <p:spPr>
          <a:xfrm>
            <a:off x="1984390" y="957778"/>
            <a:ext cx="5175220" cy="19101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fontAlgn="base">
              <a:lnSpc>
                <a:spcPct val="150000"/>
              </a:lnSpc>
              <a:buFont typeface="Arial" panose="020B0604020202020204" pitchFamily="34" charset="0"/>
              <a:buChar char="•"/>
            </a:pPr>
            <a:r>
              <a:rPr lang="en-US" sz="1200" b="1" dirty="0">
                <a:solidFill>
                  <a:schemeClr val="tx1"/>
                </a:solidFill>
                <a:latin typeface="Urbanist"/>
              </a:rPr>
              <a:t>Extension</a:t>
            </a:r>
          </a:p>
          <a:p>
            <a:pPr lvl="1" fontAlgn="base">
              <a:lnSpc>
                <a:spcPct val="150000"/>
              </a:lnSpc>
              <a:buFont typeface="Arial" panose="020B0604020202020204" pitchFamily="34" charset="0"/>
              <a:buChar char="•"/>
            </a:pPr>
            <a:r>
              <a:rPr lang="en-US" dirty="0">
                <a:solidFill>
                  <a:schemeClr val="tx1"/>
                </a:solidFill>
                <a:latin typeface="Urbanist"/>
              </a:rPr>
              <a:t>Browser Compatibility, Dynamic Chat Monitoring, Document Object Model (DOM) Inspection</a:t>
            </a:r>
          </a:p>
          <a:p>
            <a:pPr fontAlgn="base">
              <a:lnSpc>
                <a:spcPct val="150000"/>
              </a:lnSpc>
              <a:buFont typeface="Arial" panose="020B0604020202020204" pitchFamily="34" charset="0"/>
              <a:buChar char="•"/>
            </a:pPr>
            <a:r>
              <a:rPr lang="en-US" sz="1200" b="1" dirty="0">
                <a:solidFill>
                  <a:schemeClr val="tx1"/>
                </a:solidFill>
                <a:latin typeface="Urbanist"/>
              </a:rPr>
              <a:t>Adapter</a:t>
            </a:r>
          </a:p>
          <a:p>
            <a:pPr marL="742950" lvl="1" indent="-285750" fontAlgn="base">
              <a:lnSpc>
                <a:spcPct val="150000"/>
              </a:lnSpc>
              <a:buFont typeface="Arial" panose="020B0604020202020204" pitchFamily="34" charset="0"/>
              <a:buChar char="•"/>
            </a:pPr>
            <a:r>
              <a:rPr lang="en-US" sz="1200" dirty="0">
                <a:solidFill>
                  <a:schemeClr val="tx1"/>
                </a:solidFill>
                <a:latin typeface="Urbanist"/>
              </a:rPr>
              <a:t>Chat Log format validation, </a:t>
            </a:r>
            <a:r>
              <a:rPr lang="en-US" sz="1200" dirty="0" err="1">
                <a:solidFill>
                  <a:schemeClr val="tx1"/>
                </a:solidFill>
                <a:latin typeface="Urbanist"/>
              </a:rPr>
              <a:t>FastAPI</a:t>
            </a:r>
            <a:r>
              <a:rPr lang="en-US" sz="1200" dirty="0">
                <a:solidFill>
                  <a:schemeClr val="tx1"/>
                </a:solidFill>
                <a:latin typeface="Urbanist"/>
              </a:rPr>
              <a:t> Normalization </a:t>
            </a:r>
          </a:p>
          <a:p>
            <a:pPr fontAlgn="base">
              <a:lnSpc>
                <a:spcPct val="150000"/>
              </a:lnSpc>
              <a:buFont typeface="Arial" panose="020B0604020202020204" pitchFamily="34" charset="0"/>
              <a:buChar char="•"/>
            </a:pPr>
            <a:r>
              <a:rPr lang="en-US" sz="1200" b="1" dirty="0">
                <a:solidFill>
                  <a:schemeClr val="tx1"/>
                </a:solidFill>
                <a:latin typeface="Urbanist"/>
              </a:rPr>
              <a:t>Transformer-Based Classification Model</a:t>
            </a:r>
          </a:p>
          <a:p>
            <a:pPr marL="742950" lvl="1" indent="-285750" fontAlgn="base">
              <a:lnSpc>
                <a:spcPct val="150000"/>
              </a:lnSpc>
              <a:buFont typeface="Arial" panose="020B0604020202020204" pitchFamily="34" charset="0"/>
              <a:buChar char="•"/>
            </a:pPr>
            <a:r>
              <a:rPr lang="en-US" sz="1200" dirty="0">
                <a:solidFill>
                  <a:schemeClr val="tx1"/>
                </a:solidFill>
                <a:latin typeface="Urbanist"/>
              </a:rPr>
              <a:t>Data Preprocessing, Transformer analysis, </a:t>
            </a:r>
            <a:r>
              <a:rPr lang="en-US" sz="1200" dirty="0" err="1">
                <a:solidFill>
                  <a:schemeClr val="tx1"/>
                </a:solidFill>
                <a:latin typeface="Urbanist"/>
              </a:rPr>
              <a:t>XGBoost</a:t>
            </a:r>
            <a:r>
              <a:rPr lang="en-US" sz="1200" dirty="0">
                <a:solidFill>
                  <a:schemeClr val="tx1"/>
                </a:solidFill>
                <a:latin typeface="Urbanist"/>
              </a:rPr>
              <a:t> Classifier Head</a:t>
            </a:r>
          </a:p>
          <a:p>
            <a:pPr fontAlgn="base">
              <a:lnSpc>
                <a:spcPct val="150000"/>
              </a:lnSpc>
              <a:buFont typeface="Arial" panose="020B0604020202020204" pitchFamily="34" charset="0"/>
              <a:buChar char="•"/>
            </a:pPr>
            <a:r>
              <a:rPr lang="en-US" sz="1200" b="1" dirty="0">
                <a:solidFill>
                  <a:schemeClr val="tx1"/>
                </a:solidFill>
                <a:latin typeface="Urbanist"/>
              </a:rPr>
              <a:t>Explainability Layer</a:t>
            </a:r>
          </a:p>
          <a:p>
            <a:pPr marL="742950" lvl="1" indent="-285750" fontAlgn="base">
              <a:lnSpc>
                <a:spcPct val="150000"/>
              </a:lnSpc>
              <a:buFont typeface="Arial" panose="020B0604020202020204" pitchFamily="34" charset="0"/>
              <a:buChar char="•"/>
            </a:pPr>
            <a:r>
              <a:rPr lang="en-US" sz="1200" dirty="0">
                <a:solidFill>
                  <a:schemeClr val="tx1"/>
                </a:solidFill>
                <a:latin typeface="Urbanist"/>
              </a:rPr>
              <a:t>Receives chat logs at threshold or higher, </a:t>
            </a:r>
            <a:r>
              <a:rPr lang="en-US" sz="1200" dirty="0" err="1">
                <a:solidFill>
                  <a:schemeClr val="tx1"/>
                </a:solidFill>
                <a:latin typeface="Urbanist"/>
              </a:rPr>
              <a:t>Captum</a:t>
            </a:r>
            <a:r>
              <a:rPr lang="en-US" sz="1200" dirty="0">
                <a:solidFill>
                  <a:schemeClr val="tx1"/>
                </a:solidFill>
                <a:latin typeface="Urbanist"/>
              </a:rPr>
              <a:t> tensor conversion, Tuple List conversion, Tuple Translator, BART Summarizer</a:t>
            </a:r>
          </a:p>
          <a:p>
            <a:pPr fontAlgn="base">
              <a:lnSpc>
                <a:spcPct val="150000"/>
              </a:lnSpc>
              <a:buFont typeface="Arial" panose="020B0604020202020204" pitchFamily="34" charset="0"/>
              <a:buChar char="•"/>
            </a:pPr>
            <a:r>
              <a:rPr lang="en-US" sz="1200" b="1" dirty="0">
                <a:solidFill>
                  <a:schemeClr val="tx1"/>
                </a:solidFill>
                <a:latin typeface="Urbanist"/>
              </a:rPr>
              <a:t>Web Application</a:t>
            </a:r>
          </a:p>
          <a:p>
            <a:pPr marL="742950" lvl="1" indent="-285750" fontAlgn="base">
              <a:lnSpc>
                <a:spcPct val="150000"/>
              </a:lnSpc>
              <a:buFont typeface="Arial" panose="020B0604020202020204" pitchFamily="34" charset="0"/>
              <a:buChar char="•"/>
            </a:pPr>
            <a:r>
              <a:rPr lang="en-US" sz="1200" dirty="0">
                <a:solidFill>
                  <a:schemeClr val="tx1"/>
                </a:solidFill>
                <a:latin typeface="Urbanist"/>
              </a:rPr>
              <a:t>File Reception, Flag Priority, Notification, KPI, User Authentication</a:t>
            </a:r>
          </a:p>
        </p:txBody>
      </p:sp>
    </p:spTree>
    <p:extLst>
      <p:ext uri="{BB962C8B-B14F-4D97-AF65-F5344CB8AC3E}">
        <p14:creationId xmlns:p14="http://schemas.microsoft.com/office/powerpoint/2010/main" val="2097547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7" name="Google Shape;537;p52"/>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Google Shape;269;p46">
            <a:extLst>
              <a:ext uri="{FF2B5EF4-FFF2-40B4-BE49-F238E27FC236}">
                <a16:creationId xmlns:a16="http://schemas.microsoft.com/office/drawing/2014/main" id="{0A6972A5-6AC6-A6FD-A03B-6BDEEE6CD164}"/>
              </a:ext>
            </a:extLst>
          </p:cNvPr>
          <p:cNvSpPr txBox="1">
            <a:spLocks/>
          </p:cNvSpPr>
          <p:nvPr/>
        </p:nvSpPr>
        <p:spPr>
          <a:xfrm>
            <a:off x="1766123" y="162456"/>
            <a:ext cx="77109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Poppins"/>
              <a:buNone/>
              <a:defRPr sz="3000" b="1" i="0" u="none" strike="noStrike" cap="none" spc="0">
                <a:solidFill>
                  <a:schemeClr val="dk1"/>
                </a:solidFill>
                <a:latin typeface="Poppins"/>
                <a:ea typeface="Poppins"/>
                <a:cs typeface="Poppins"/>
                <a:sym typeface="Poppins"/>
              </a:defRPr>
            </a:lvl1pPr>
            <a:lvl2pPr marR="0" lvl="1"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2pPr>
            <a:lvl3pPr marR="0" lvl="2"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3pPr>
            <a:lvl4pPr marR="0" lvl="3"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4pPr>
            <a:lvl5pPr marR="0" lvl="4"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5pPr>
            <a:lvl6pPr marR="0" lvl="5"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6pPr>
            <a:lvl7pPr marR="0" lvl="6"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7pPr>
            <a:lvl8pPr marR="0" lvl="7"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8pPr>
            <a:lvl9pPr marR="0" lvl="8" algn="l" rtl="0">
              <a:lnSpc>
                <a:spcPct val="100000"/>
              </a:lnSpc>
              <a:spcBef>
                <a:spcPts val="0"/>
              </a:spcBef>
              <a:spcAft>
                <a:spcPts val="0"/>
              </a:spcAft>
              <a:buClr>
                <a:schemeClr val="dk1"/>
              </a:buClr>
              <a:buSzPts val="3500"/>
              <a:buFont typeface="Poppins"/>
              <a:buNone/>
              <a:defRPr sz="3500" b="1" i="0" u="none" strike="noStrike" cap="none" spc="0">
                <a:solidFill>
                  <a:schemeClr val="dk1"/>
                </a:solidFill>
                <a:latin typeface="Poppins"/>
                <a:ea typeface="Poppins"/>
                <a:cs typeface="Poppins"/>
                <a:sym typeface="Poppins"/>
              </a:defRPr>
            </a:lvl9pPr>
          </a:lstStyle>
          <a:p>
            <a:r>
              <a:rPr lang="en-US" b="0" dirty="0">
                <a:solidFill>
                  <a:schemeClr val="accent1"/>
                </a:solidFill>
              </a:rPr>
              <a:t>Nonfunctional Requirements</a:t>
            </a:r>
          </a:p>
        </p:txBody>
      </p:sp>
      <p:sp>
        <p:nvSpPr>
          <p:cNvPr id="5" name="Subtitle 2">
            <a:extLst>
              <a:ext uri="{FF2B5EF4-FFF2-40B4-BE49-F238E27FC236}">
                <a16:creationId xmlns:a16="http://schemas.microsoft.com/office/drawing/2014/main" id="{03C1DAD2-4AA1-07A5-5B2E-C4FEE93A07DB}"/>
              </a:ext>
            </a:extLst>
          </p:cNvPr>
          <p:cNvSpPr txBox="1">
            <a:spLocks/>
          </p:cNvSpPr>
          <p:nvPr/>
        </p:nvSpPr>
        <p:spPr>
          <a:xfrm>
            <a:off x="2520563" y="898455"/>
            <a:ext cx="4516341" cy="1910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fontAlgn="base">
              <a:lnSpc>
                <a:spcPct val="150000"/>
              </a:lnSpc>
              <a:buFont typeface="Arial" panose="020B0604020202020204" pitchFamily="34" charset="0"/>
              <a:buChar char="•"/>
            </a:pPr>
            <a:r>
              <a:rPr lang="en-US" sz="1200" b="1">
                <a:solidFill>
                  <a:schemeClr val="tx1"/>
                </a:solidFill>
                <a:latin typeface="Urbanist"/>
              </a:rPr>
              <a:t>HL Requirements</a:t>
            </a:r>
          </a:p>
          <a:p>
            <a:pPr lvl="1" fontAlgn="base">
              <a:lnSpc>
                <a:spcPct val="150000"/>
              </a:lnSpc>
              <a:buFont typeface="Arial" panose="020B0604020202020204" pitchFamily="34" charset="0"/>
              <a:buChar char="•"/>
            </a:pPr>
            <a:r>
              <a:rPr lang="en-US">
                <a:solidFill>
                  <a:schemeClr val="tx1"/>
                </a:solidFill>
                <a:latin typeface="Urbanist"/>
              </a:rPr>
              <a:t>Efficient Storage</a:t>
            </a:r>
          </a:p>
          <a:p>
            <a:pPr marL="742950" lvl="1" indent="-285750" fontAlgn="base">
              <a:lnSpc>
                <a:spcPct val="150000"/>
              </a:lnSpc>
              <a:buFont typeface="Arial" panose="020B0604020202020204" pitchFamily="34" charset="0"/>
              <a:buChar char="•"/>
            </a:pPr>
            <a:r>
              <a:rPr lang="en-US" sz="1200">
                <a:solidFill>
                  <a:schemeClr val="tx1"/>
                </a:solidFill>
                <a:latin typeface="Urbanist"/>
              </a:rPr>
              <a:t>Strict Security</a:t>
            </a:r>
          </a:p>
          <a:p>
            <a:pPr fontAlgn="base">
              <a:lnSpc>
                <a:spcPct val="150000"/>
              </a:lnSpc>
              <a:buFont typeface="Arial" panose="020B0604020202020204" pitchFamily="34" charset="0"/>
              <a:buChar char="•"/>
            </a:pPr>
            <a:r>
              <a:rPr lang="en-US" sz="1200" b="1">
                <a:solidFill>
                  <a:schemeClr val="tx1"/>
                </a:solidFill>
                <a:latin typeface="Urbanist"/>
              </a:rPr>
              <a:t>Adapter:</a:t>
            </a:r>
            <a:endParaRPr lang="en-US" sz="1200">
              <a:solidFill>
                <a:schemeClr val="tx1"/>
              </a:solidFill>
              <a:latin typeface="Urbanist"/>
            </a:endParaRPr>
          </a:p>
          <a:p>
            <a:pPr marL="742950" lvl="1" indent="-285750" fontAlgn="base">
              <a:lnSpc>
                <a:spcPct val="150000"/>
              </a:lnSpc>
              <a:buFont typeface="Arial" panose="020B0604020202020204" pitchFamily="34" charset="0"/>
              <a:buChar char="•"/>
            </a:pPr>
            <a:r>
              <a:rPr lang="en-US" sz="1200">
                <a:solidFill>
                  <a:schemeClr val="tx1"/>
                </a:solidFill>
                <a:latin typeface="Urbanist"/>
              </a:rPr>
              <a:t>Universally call chats from all social networks</a:t>
            </a:r>
          </a:p>
          <a:p>
            <a:pPr fontAlgn="base">
              <a:lnSpc>
                <a:spcPct val="150000"/>
              </a:lnSpc>
              <a:buFont typeface="Arial" panose="020B0604020202020204" pitchFamily="34" charset="0"/>
              <a:buChar char="•"/>
            </a:pPr>
            <a:r>
              <a:rPr lang="en-US" sz="1200" b="1">
                <a:solidFill>
                  <a:schemeClr val="tx1"/>
                </a:solidFill>
                <a:latin typeface="Urbanist"/>
              </a:rPr>
              <a:t>ML Model:</a:t>
            </a:r>
          </a:p>
          <a:p>
            <a:pPr marL="742950" lvl="1" indent="-285750" fontAlgn="base">
              <a:lnSpc>
                <a:spcPct val="150000"/>
              </a:lnSpc>
              <a:buFont typeface="Arial" panose="020B0604020202020204" pitchFamily="34" charset="0"/>
              <a:buChar char="•"/>
            </a:pPr>
            <a:r>
              <a:rPr lang="en-US" sz="1200">
                <a:solidFill>
                  <a:schemeClr val="tx1"/>
                </a:solidFill>
                <a:latin typeface="Urbanist"/>
              </a:rPr>
              <a:t>Light-weight model architecture to prevent overhead</a:t>
            </a:r>
          </a:p>
          <a:p>
            <a:pPr fontAlgn="base">
              <a:lnSpc>
                <a:spcPct val="150000"/>
              </a:lnSpc>
              <a:buFont typeface="Arial" panose="020B0604020202020204" pitchFamily="34" charset="0"/>
              <a:buChar char="•"/>
            </a:pPr>
            <a:r>
              <a:rPr lang="en-US" sz="1200" b="1">
                <a:solidFill>
                  <a:schemeClr val="tx1"/>
                </a:solidFill>
                <a:latin typeface="Urbanist"/>
              </a:rPr>
              <a:t>Web App:</a:t>
            </a:r>
          </a:p>
          <a:p>
            <a:pPr marL="742950" lvl="1" indent="-285750" fontAlgn="base">
              <a:lnSpc>
                <a:spcPct val="150000"/>
              </a:lnSpc>
              <a:buFont typeface="Arial" panose="020B0604020202020204" pitchFamily="34" charset="0"/>
              <a:buChar char="•"/>
            </a:pPr>
            <a:r>
              <a:rPr lang="en-US" sz="1200">
                <a:solidFill>
                  <a:schemeClr val="tx1"/>
                </a:solidFill>
                <a:latin typeface="Urbanist"/>
              </a:rPr>
              <a:t>Settings</a:t>
            </a:r>
          </a:p>
          <a:p>
            <a:pPr fontAlgn="base">
              <a:lnSpc>
                <a:spcPct val="150000"/>
              </a:lnSpc>
              <a:buFont typeface="Arial" panose="020B0604020202020204" pitchFamily="34" charset="0"/>
              <a:buChar char="•"/>
            </a:pPr>
            <a:r>
              <a:rPr lang="en-US" sz="1200" b="1">
                <a:solidFill>
                  <a:schemeClr val="tx1"/>
                </a:solidFill>
                <a:latin typeface="Urbanist"/>
              </a:rPr>
              <a:t>Performance:</a:t>
            </a:r>
          </a:p>
          <a:p>
            <a:pPr marL="742950" lvl="1" indent="-285750" fontAlgn="base">
              <a:lnSpc>
                <a:spcPct val="150000"/>
              </a:lnSpc>
              <a:buFont typeface="Arial" panose="020B0604020202020204" pitchFamily="34" charset="0"/>
              <a:buChar char="•"/>
            </a:pPr>
            <a:r>
              <a:rPr lang="en-US" sz="1200">
                <a:solidFill>
                  <a:schemeClr val="tx1"/>
                </a:solidFill>
                <a:latin typeface="Urbanist"/>
              </a:rPr>
              <a:t>Concurrent Management of chat logs</a:t>
            </a:r>
          </a:p>
          <a:p>
            <a:pPr marL="742950" lvl="1" indent="-285750" fontAlgn="base">
              <a:lnSpc>
                <a:spcPct val="150000"/>
              </a:lnSpc>
              <a:buFont typeface="Arial" panose="020B0604020202020204" pitchFamily="34" charset="0"/>
              <a:buChar char="•"/>
            </a:pPr>
            <a:r>
              <a:rPr lang="en-US" sz="1200">
                <a:solidFill>
                  <a:schemeClr val="tx1"/>
                </a:solidFill>
                <a:latin typeface="Urbanist"/>
              </a:rPr>
              <a:t>Notification TimeStamp/Priority for critical flags</a:t>
            </a:r>
          </a:p>
          <a:p>
            <a:pPr marL="742950" lvl="1" indent="-285750" fontAlgn="base">
              <a:lnSpc>
                <a:spcPct val="150000"/>
              </a:lnSpc>
              <a:buFont typeface="Arial" panose="020B0604020202020204" pitchFamily="34" charset="0"/>
              <a:buChar char="•"/>
            </a:pPr>
            <a:r>
              <a:rPr lang="en-US" sz="1200">
                <a:solidFill>
                  <a:schemeClr val="tx1"/>
                </a:solidFill>
                <a:latin typeface="Urbanist"/>
              </a:rPr>
              <a:t>Customer Flexibility</a:t>
            </a:r>
          </a:p>
          <a:p>
            <a:pPr marL="742950" lvl="1" indent="-285750" fontAlgn="base">
              <a:lnSpc>
                <a:spcPct val="150000"/>
              </a:lnSpc>
              <a:buFont typeface="Arial" panose="020B0604020202020204" pitchFamily="34" charset="0"/>
              <a:buChar char="•"/>
            </a:pPr>
            <a:r>
              <a:rPr lang="en-US" sz="1200">
                <a:solidFill>
                  <a:schemeClr val="tx1"/>
                </a:solidFill>
                <a:latin typeface="Urbanist"/>
              </a:rPr>
              <a:t>Model Accuracy &gt; 90%</a:t>
            </a:r>
          </a:p>
          <a:p>
            <a:pPr>
              <a:lnSpc>
                <a:spcPct val="150000"/>
              </a:lnSpc>
            </a:pPr>
            <a:endParaRPr lang="en-US"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7B84C05E-45C6-D628-9BE0-C42F8FE16518}"/>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1F388E85-FA02-8DB8-135D-EC72A08BB2E4}"/>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E430EBB1-3881-A20A-36CC-4A5D79D4B04A}"/>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033241F5-52DB-4CD0-3D8C-9152F2B64F5B}"/>
              </a:ext>
            </a:extLst>
          </p:cNvPr>
          <p:cNvSpPr txBox="1"/>
          <p:nvPr/>
        </p:nvSpPr>
        <p:spPr>
          <a:xfrm>
            <a:off x="592372" y="36013"/>
            <a:ext cx="7959256" cy="707886"/>
          </a:xfrm>
          <a:prstGeom prst="rect">
            <a:avLst/>
          </a:prstGeom>
          <a:noFill/>
        </p:spPr>
        <p:txBody>
          <a:bodyPr wrap="square">
            <a:spAutoFit/>
          </a:bodyPr>
          <a:lstStyle/>
          <a:p>
            <a:pPr algn="ctr" rtl="0">
              <a:spcBef>
                <a:spcPts val="0"/>
              </a:spcBef>
              <a:spcAft>
                <a:spcPts val="0"/>
              </a:spcAft>
            </a:pPr>
            <a:r>
              <a:rPr lang="en-US" sz="4000" b="0" i="0" u="none" strike="noStrike" dirty="0">
                <a:solidFill>
                  <a:schemeClr val="accent1"/>
                </a:solidFill>
                <a:effectLst/>
                <a:latin typeface="Urbanist"/>
              </a:rPr>
              <a:t>Design Document UI Diagram</a:t>
            </a:r>
            <a:endParaRPr lang="en-US" sz="4000" dirty="0">
              <a:solidFill>
                <a:schemeClr val="accent1"/>
              </a:solidFill>
            </a:endParaRPr>
          </a:p>
        </p:txBody>
      </p:sp>
      <p:pic>
        <p:nvPicPr>
          <p:cNvPr id="2" name="Picture 1" descr="The image depicts a comprehensive interface diagram showcasing various components such as chat services, DOM, raw chat, user interactions, JSON, interpretability layers, various APIs (Fast API, REST API, Model Interface, XGBoost), and a user-focused transformer, all connected in a structured flow.&#10;&#10;AI-generated content may be incorrect.">
            <a:extLst>
              <a:ext uri="{FF2B5EF4-FFF2-40B4-BE49-F238E27FC236}">
                <a16:creationId xmlns:a16="http://schemas.microsoft.com/office/drawing/2014/main" id="{8EF6774A-8503-F3F7-E958-BEC6A2655B68}"/>
              </a:ext>
            </a:extLst>
          </p:cNvPr>
          <p:cNvPicPr>
            <a:picLocks noChangeAspect="1"/>
          </p:cNvPicPr>
          <p:nvPr/>
        </p:nvPicPr>
        <p:blipFill>
          <a:blip r:embed="rId3"/>
          <a:stretch>
            <a:fillRect/>
          </a:stretch>
        </p:blipFill>
        <p:spPr>
          <a:xfrm>
            <a:off x="2117548" y="710026"/>
            <a:ext cx="4659360" cy="4397461"/>
          </a:xfrm>
          <a:prstGeom prst="rect">
            <a:avLst/>
          </a:prstGeom>
        </p:spPr>
      </p:pic>
    </p:spTree>
    <p:extLst>
      <p:ext uri="{BB962C8B-B14F-4D97-AF65-F5344CB8AC3E}">
        <p14:creationId xmlns:p14="http://schemas.microsoft.com/office/powerpoint/2010/main" val="377869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493110C1-F9A4-BD55-B2A5-225F1F8EBE6C}"/>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54250F6A-86BD-52CF-45C4-6B30CFB7ACA5}"/>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5B85716D-9027-2618-1596-2902868F8CEF}"/>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DEE319D2-5412-147C-A2FE-5D342A0D263B}"/>
              </a:ext>
            </a:extLst>
          </p:cNvPr>
          <p:cNvSpPr txBox="1"/>
          <p:nvPr/>
        </p:nvSpPr>
        <p:spPr>
          <a:xfrm>
            <a:off x="719593" y="64295"/>
            <a:ext cx="7959256" cy="707886"/>
          </a:xfrm>
          <a:prstGeom prst="rect">
            <a:avLst/>
          </a:prstGeom>
          <a:noFill/>
        </p:spPr>
        <p:txBody>
          <a:bodyPr wrap="square">
            <a:spAutoFit/>
          </a:bodyPr>
          <a:lstStyle/>
          <a:p>
            <a:pPr algn="ctr" rtl="0">
              <a:spcBef>
                <a:spcPts val="0"/>
              </a:spcBef>
              <a:spcAft>
                <a:spcPts val="0"/>
              </a:spcAft>
            </a:pPr>
            <a:r>
              <a:rPr lang="en-US" sz="4000" b="0" i="0" u="none" strike="noStrike" dirty="0">
                <a:solidFill>
                  <a:schemeClr val="accent1"/>
                </a:solidFill>
                <a:effectLst/>
                <a:latin typeface="Urbanist"/>
              </a:rPr>
              <a:t>Decomposition Diagram</a:t>
            </a:r>
            <a:endParaRPr lang="en-US" sz="4000" dirty="0">
              <a:solidFill>
                <a:schemeClr val="accent1"/>
              </a:solidFill>
            </a:endParaRPr>
          </a:p>
        </p:txBody>
      </p:sp>
      <p:pic>
        <p:nvPicPr>
          <p:cNvPr id="2" name="Picture 1" descr="The diagram illustrates a chat service system architecture, starting with a web or mobile application, followed by client interface, backend layer, model layer, and web application layer, detailing the flow of chat data, processing, and information delivery.&#10;&#10;AI-generated content may be incorrect.">
            <a:extLst>
              <a:ext uri="{FF2B5EF4-FFF2-40B4-BE49-F238E27FC236}">
                <a16:creationId xmlns:a16="http://schemas.microsoft.com/office/drawing/2014/main" id="{6818BFB0-4EF7-CF8B-6877-18E0843E671B}"/>
              </a:ext>
            </a:extLst>
          </p:cNvPr>
          <p:cNvPicPr>
            <a:picLocks noChangeAspect="1"/>
          </p:cNvPicPr>
          <p:nvPr/>
        </p:nvPicPr>
        <p:blipFill>
          <a:blip r:embed="rId3"/>
          <a:stretch>
            <a:fillRect/>
          </a:stretch>
        </p:blipFill>
        <p:spPr>
          <a:xfrm>
            <a:off x="2397984" y="681744"/>
            <a:ext cx="3897344" cy="4397461"/>
          </a:xfrm>
          <a:prstGeom prst="rect">
            <a:avLst/>
          </a:prstGeom>
        </p:spPr>
      </p:pic>
    </p:spTree>
    <p:extLst>
      <p:ext uri="{BB962C8B-B14F-4D97-AF65-F5344CB8AC3E}">
        <p14:creationId xmlns:p14="http://schemas.microsoft.com/office/powerpoint/2010/main" val="3668542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DBEE46C8-F4C1-A474-C927-5620E17D09B2}"/>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489468D0-F61A-41ED-3D2A-DEBBB468657C}"/>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FD197E69-A6B3-E733-63C4-29C9A893BD63}"/>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5E874A04-BF2A-5C80-6C41-3E26476C9951}"/>
              </a:ext>
            </a:extLst>
          </p:cNvPr>
          <p:cNvSpPr txBox="1"/>
          <p:nvPr/>
        </p:nvSpPr>
        <p:spPr>
          <a:xfrm>
            <a:off x="719593" y="64295"/>
            <a:ext cx="7959256" cy="707886"/>
          </a:xfrm>
          <a:prstGeom prst="rect">
            <a:avLst/>
          </a:prstGeom>
          <a:noFill/>
        </p:spPr>
        <p:txBody>
          <a:bodyPr wrap="square">
            <a:spAutoFit/>
          </a:bodyPr>
          <a:lstStyle/>
          <a:p>
            <a:pPr algn="ctr" rtl="0">
              <a:spcBef>
                <a:spcPts val="0"/>
              </a:spcBef>
              <a:spcAft>
                <a:spcPts val="0"/>
              </a:spcAft>
            </a:pPr>
            <a:r>
              <a:rPr lang="en-US" sz="4000" b="0" i="0" u="none" strike="noStrike" dirty="0">
                <a:solidFill>
                  <a:schemeClr val="accent1"/>
                </a:solidFill>
                <a:effectLst/>
                <a:latin typeface="Urbanist"/>
              </a:rPr>
              <a:t>Decomposition Diagram</a:t>
            </a:r>
            <a:endParaRPr lang="en-US" sz="4000" dirty="0">
              <a:solidFill>
                <a:schemeClr val="accent1"/>
              </a:solidFill>
            </a:endParaRPr>
          </a:p>
        </p:txBody>
      </p:sp>
      <p:pic>
        <p:nvPicPr>
          <p:cNvPr id="2" name="Picture 1" descr="The diagram illustrates a hierarchical system architecture involving user interaction, backend processing, various models (including FastAPI, Transformer, and BART), and functionalities like notifications, validation, normalization, and duplicate handling, all connected to different user interfaces and tasks.&#10;&#10;AI-generated content may be incorrect.">
            <a:extLst>
              <a:ext uri="{FF2B5EF4-FFF2-40B4-BE49-F238E27FC236}">
                <a16:creationId xmlns:a16="http://schemas.microsoft.com/office/drawing/2014/main" id="{F2667BCE-43FD-FDA0-2914-4541BD6479C8}"/>
              </a:ext>
            </a:extLst>
          </p:cNvPr>
          <p:cNvPicPr>
            <a:picLocks noChangeAspect="1"/>
          </p:cNvPicPr>
          <p:nvPr/>
        </p:nvPicPr>
        <p:blipFill>
          <a:blip r:embed="rId3"/>
          <a:stretch>
            <a:fillRect/>
          </a:stretch>
        </p:blipFill>
        <p:spPr>
          <a:xfrm>
            <a:off x="1695964" y="681744"/>
            <a:ext cx="5863281" cy="4397461"/>
          </a:xfrm>
          <a:prstGeom prst="rect">
            <a:avLst/>
          </a:prstGeom>
        </p:spPr>
      </p:pic>
    </p:spTree>
    <p:extLst>
      <p:ext uri="{BB962C8B-B14F-4D97-AF65-F5344CB8AC3E}">
        <p14:creationId xmlns:p14="http://schemas.microsoft.com/office/powerpoint/2010/main" val="1606381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C2BBECF5-8551-F995-7EAA-E06A6C96F184}"/>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64DEEA79-DBA4-6196-A941-EE5FCA1119C6}"/>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9E8A66D9-6D1B-7F9D-B5A0-81892C32FB95}"/>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EF4FB530-65AF-8528-FC48-773F40D282FD}"/>
              </a:ext>
            </a:extLst>
          </p:cNvPr>
          <p:cNvSpPr txBox="1"/>
          <p:nvPr/>
        </p:nvSpPr>
        <p:spPr>
          <a:xfrm>
            <a:off x="719593" y="64295"/>
            <a:ext cx="7959256" cy="707886"/>
          </a:xfrm>
          <a:prstGeom prst="rect">
            <a:avLst/>
          </a:prstGeom>
          <a:noFill/>
        </p:spPr>
        <p:txBody>
          <a:bodyPr wrap="square">
            <a:spAutoFit/>
          </a:bodyPr>
          <a:lstStyle/>
          <a:p>
            <a:pPr algn="ctr" rtl="0">
              <a:spcBef>
                <a:spcPts val="0"/>
              </a:spcBef>
              <a:spcAft>
                <a:spcPts val="0"/>
              </a:spcAft>
            </a:pPr>
            <a:r>
              <a:rPr lang="en-US" sz="4000" b="0" i="0" u="none" strike="noStrike" dirty="0" err="1">
                <a:solidFill>
                  <a:schemeClr val="accent1"/>
                </a:solidFill>
                <a:effectLst/>
                <a:latin typeface="Urbanist"/>
              </a:rPr>
              <a:t>WireFrames</a:t>
            </a:r>
            <a:endParaRPr lang="en-US" sz="4000" dirty="0">
              <a:solidFill>
                <a:schemeClr val="accent1"/>
              </a:solidFill>
            </a:endParaRPr>
          </a:p>
        </p:txBody>
      </p:sp>
      <p:pic>
        <p:nvPicPr>
          <p:cNvPr id="5" name="Picture 4" descr="We Are Different!&#10;&#10;AI-generated content may be incorrect.">
            <a:extLst>
              <a:ext uri="{FF2B5EF4-FFF2-40B4-BE49-F238E27FC236}">
                <a16:creationId xmlns:a16="http://schemas.microsoft.com/office/drawing/2014/main" id="{8FDBEE18-4B4E-0F0E-3586-E6F0363E91A5}"/>
              </a:ext>
            </a:extLst>
          </p:cNvPr>
          <p:cNvPicPr>
            <a:picLocks noChangeAspect="1"/>
          </p:cNvPicPr>
          <p:nvPr/>
        </p:nvPicPr>
        <p:blipFill>
          <a:blip r:embed="rId3"/>
          <a:stretch>
            <a:fillRect/>
          </a:stretch>
        </p:blipFill>
        <p:spPr>
          <a:xfrm>
            <a:off x="1352526" y="627878"/>
            <a:ext cx="3219474" cy="4397460"/>
          </a:xfrm>
          <a:prstGeom prst="rect">
            <a:avLst/>
          </a:prstGeom>
        </p:spPr>
      </p:pic>
      <p:pic>
        <p:nvPicPr>
          <p:cNvPr id="6" name="Picture 5" descr="Message&#10;&#10;AI-generated content may be incorrect.">
            <a:extLst>
              <a:ext uri="{FF2B5EF4-FFF2-40B4-BE49-F238E27FC236}">
                <a16:creationId xmlns:a16="http://schemas.microsoft.com/office/drawing/2014/main" id="{0B364430-5264-279F-EE35-54D343104FEE}"/>
              </a:ext>
            </a:extLst>
          </p:cNvPr>
          <p:cNvPicPr>
            <a:picLocks noChangeAspect="1"/>
          </p:cNvPicPr>
          <p:nvPr/>
        </p:nvPicPr>
        <p:blipFill>
          <a:blip r:embed="rId4"/>
          <a:stretch>
            <a:fillRect/>
          </a:stretch>
        </p:blipFill>
        <p:spPr>
          <a:xfrm>
            <a:off x="4682835" y="627877"/>
            <a:ext cx="3108639" cy="4397461"/>
          </a:xfrm>
          <a:prstGeom prst="rect">
            <a:avLst/>
          </a:prstGeom>
        </p:spPr>
      </p:pic>
    </p:spTree>
    <p:extLst>
      <p:ext uri="{BB962C8B-B14F-4D97-AF65-F5344CB8AC3E}">
        <p14:creationId xmlns:p14="http://schemas.microsoft.com/office/powerpoint/2010/main" val="2015068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B5E9CA2A-42DD-21FD-17CE-5EB1FA11DAE6}"/>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79ED6608-FAE0-DECA-BC2E-3994E0B9167B}"/>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3F10DFD8-79AA-5139-AA8A-D4B315C319BC}"/>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E6141798-54D7-E576-1A5B-3BB368D084E8}"/>
              </a:ext>
            </a:extLst>
          </p:cNvPr>
          <p:cNvSpPr txBox="1"/>
          <p:nvPr/>
        </p:nvSpPr>
        <p:spPr>
          <a:xfrm>
            <a:off x="719593" y="64295"/>
            <a:ext cx="7959256" cy="707886"/>
          </a:xfrm>
          <a:prstGeom prst="rect">
            <a:avLst/>
          </a:prstGeom>
          <a:noFill/>
        </p:spPr>
        <p:txBody>
          <a:bodyPr wrap="square">
            <a:spAutoFit/>
          </a:bodyPr>
          <a:lstStyle/>
          <a:p>
            <a:pPr algn="ctr" rtl="0">
              <a:spcBef>
                <a:spcPts val="0"/>
              </a:spcBef>
              <a:spcAft>
                <a:spcPts val="0"/>
              </a:spcAft>
            </a:pPr>
            <a:r>
              <a:rPr lang="en-US" sz="4000" b="0" i="0" u="none" strike="noStrike" dirty="0" err="1">
                <a:solidFill>
                  <a:schemeClr val="accent1"/>
                </a:solidFill>
                <a:effectLst/>
                <a:latin typeface="Urbanist"/>
              </a:rPr>
              <a:t>WireFrames</a:t>
            </a:r>
            <a:endParaRPr lang="en-US" sz="4000" dirty="0">
              <a:solidFill>
                <a:schemeClr val="accent1"/>
              </a:solidFill>
            </a:endParaRPr>
          </a:p>
        </p:txBody>
      </p:sp>
      <p:pic>
        <p:nvPicPr>
          <p:cNvPr id="2" name="Picture 1" descr="Caretaker&#10;&#10;AI-generated content may be incorrect.">
            <a:extLst>
              <a:ext uri="{FF2B5EF4-FFF2-40B4-BE49-F238E27FC236}">
                <a16:creationId xmlns:a16="http://schemas.microsoft.com/office/drawing/2014/main" id="{FF217774-3F89-7871-E118-A3EE0E7FBFB3}"/>
              </a:ext>
            </a:extLst>
          </p:cNvPr>
          <p:cNvPicPr>
            <a:picLocks noChangeAspect="1"/>
          </p:cNvPicPr>
          <p:nvPr/>
        </p:nvPicPr>
        <p:blipFill>
          <a:blip r:embed="rId3"/>
          <a:stretch>
            <a:fillRect/>
          </a:stretch>
        </p:blipFill>
        <p:spPr>
          <a:xfrm>
            <a:off x="2429231" y="681744"/>
            <a:ext cx="4038933" cy="4397461"/>
          </a:xfrm>
          <a:prstGeom prst="rect">
            <a:avLst/>
          </a:prstGeom>
        </p:spPr>
      </p:pic>
    </p:spTree>
    <p:extLst>
      <p:ext uri="{BB962C8B-B14F-4D97-AF65-F5344CB8AC3E}">
        <p14:creationId xmlns:p14="http://schemas.microsoft.com/office/powerpoint/2010/main" val="1816028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EB71C8E9-26F0-6CCC-6817-0F7057149A3F}"/>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101ABC53-02BF-69B0-9DC4-7A6962049D4F}"/>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40E6F36C-574B-858E-D5EA-53B1DB75A4C8}"/>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CEBD1B09-D2BF-E49A-DF25-9A74235BD874}"/>
              </a:ext>
            </a:extLst>
          </p:cNvPr>
          <p:cNvSpPr txBox="1"/>
          <p:nvPr/>
        </p:nvSpPr>
        <p:spPr>
          <a:xfrm>
            <a:off x="719593" y="64295"/>
            <a:ext cx="7959256" cy="707886"/>
          </a:xfrm>
          <a:prstGeom prst="rect">
            <a:avLst/>
          </a:prstGeom>
          <a:noFill/>
        </p:spPr>
        <p:txBody>
          <a:bodyPr wrap="square">
            <a:spAutoFit/>
          </a:bodyPr>
          <a:lstStyle/>
          <a:p>
            <a:pPr algn="ctr" rtl="0">
              <a:spcBef>
                <a:spcPts val="0"/>
              </a:spcBef>
              <a:spcAft>
                <a:spcPts val="0"/>
              </a:spcAft>
            </a:pPr>
            <a:r>
              <a:rPr lang="en-US" sz="4000" b="0" i="0" u="none" strike="noStrike" dirty="0">
                <a:solidFill>
                  <a:schemeClr val="accent1"/>
                </a:solidFill>
                <a:effectLst/>
                <a:latin typeface="Urbanist"/>
              </a:rPr>
              <a:t>Test Plan Key Points</a:t>
            </a:r>
            <a:endParaRPr lang="en-US" sz="4000" dirty="0">
              <a:solidFill>
                <a:schemeClr val="accent1"/>
              </a:solidFill>
            </a:endParaRPr>
          </a:p>
        </p:txBody>
      </p:sp>
      <p:sp>
        <p:nvSpPr>
          <p:cNvPr id="4" name="TextBox 3">
            <a:extLst>
              <a:ext uri="{FF2B5EF4-FFF2-40B4-BE49-F238E27FC236}">
                <a16:creationId xmlns:a16="http://schemas.microsoft.com/office/drawing/2014/main" id="{2727B0C7-7CBC-9C1A-0DD1-0E50E7D46C4E}"/>
              </a:ext>
            </a:extLst>
          </p:cNvPr>
          <p:cNvSpPr txBox="1"/>
          <p:nvPr/>
        </p:nvSpPr>
        <p:spPr>
          <a:xfrm>
            <a:off x="1232451" y="1115177"/>
            <a:ext cx="6559827" cy="3387722"/>
          </a:xfrm>
          <a:prstGeom prst="rect">
            <a:avLst/>
          </a:prstGeom>
          <a:noFill/>
        </p:spPr>
        <p:txBody>
          <a:bodyPr wrap="square">
            <a:spAutoFit/>
          </a:bodyPr>
          <a:lstStyle/>
          <a:p>
            <a:pPr marL="228600" indent="-22860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Extension:</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Browser Compatibility</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Chat Monitoring</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DOM Inspection</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Message Tracking/Duplicate Prevention</a:t>
            </a:r>
          </a:p>
          <a:p>
            <a:pPr marL="228600" indent="-22860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Adapter:</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Validates incoming Chat-log data with format from extension</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err="1">
                <a:solidFill>
                  <a:schemeClr val="tx1"/>
                </a:solidFill>
                <a:effectLst/>
                <a:latin typeface="Urbanist"/>
              </a:rPr>
              <a:t>FastAPI</a:t>
            </a:r>
            <a:r>
              <a:rPr lang="en-US" sz="1200" b="0" i="0" u="none" strike="noStrike" dirty="0">
                <a:solidFill>
                  <a:schemeClr val="tx1"/>
                </a:solidFill>
                <a:effectLst/>
                <a:latin typeface="Urbanist"/>
              </a:rPr>
              <a:t> Normalization correctly cleanses and normalizes valid chat data</a:t>
            </a:r>
          </a:p>
          <a:p>
            <a:pPr marL="228600" indent="-22860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Classification Model</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preprocessing accepts authorized chat</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the </a:t>
            </a:r>
            <a:r>
              <a:rPr lang="en-US" sz="1200" b="0" i="0" u="none" strike="noStrike" dirty="0" err="1">
                <a:solidFill>
                  <a:schemeClr val="tx1"/>
                </a:solidFill>
                <a:effectLst/>
                <a:latin typeface="Urbanist"/>
              </a:rPr>
              <a:t>DistilBERT</a:t>
            </a:r>
            <a:r>
              <a:rPr lang="en-US" sz="1200" b="0" i="0" u="none" strike="noStrike" dirty="0">
                <a:solidFill>
                  <a:schemeClr val="tx1"/>
                </a:solidFill>
                <a:effectLst/>
                <a:latin typeface="Urbanist"/>
              </a:rPr>
              <a:t> transformer accepts input from </a:t>
            </a:r>
            <a:r>
              <a:rPr lang="en-US" sz="1200" b="0" i="0" u="none" strike="noStrike" dirty="0" err="1">
                <a:solidFill>
                  <a:schemeClr val="tx1"/>
                </a:solidFill>
                <a:effectLst/>
                <a:latin typeface="Urbanist"/>
              </a:rPr>
              <a:t>PyTorch</a:t>
            </a:r>
            <a:r>
              <a:rPr lang="en-US" sz="1200" b="0" i="0" u="none" strike="noStrike" dirty="0">
                <a:solidFill>
                  <a:schemeClr val="tx1"/>
                </a:solidFill>
                <a:effectLst/>
                <a:latin typeface="Urbanist"/>
              </a:rPr>
              <a:t> </a:t>
            </a:r>
            <a:r>
              <a:rPr lang="en-US" sz="1200" b="0" i="0" u="none" strike="noStrike" dirty="0" err="1">
                <a:solidFill>
                  <a:schemeClr val="tx1"/>
                </a:solidFill>
                <a:effectLst/>
                <a:latin typeface="Urbanist"/>
              </a:rPr>
              <a:t>DataLoader</a:t>
            </a:r>
            <a:endParaRPr lang="en-US" sz="1200" b="0" i="0" u="none" strike="noStrike" dirty="0">
              <a:solidFill>
                <a:schemeClr val="tx1"/>
              </a:solidFill>
              <a:effectLst/>
              <a:latin typeface="Urbanist"/>
            </a:endParaRP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a:t>
            </a:r>
            <a:r>
              <a:rPr lang="en-US" sz="1200" b="0" i="0" u="none" strike="noStrike" dirty="0" err="1">
                <a:solidFill>
                  <a:schemeClr val="tx1"/>
                </a:solidFill>
                <a:effectLst/>
                <a:latin typeface="Urbanist"/>
              </a:rPr>
              <a:t>XGBoost</a:t>
            </a:r>
            <a:r>
              <a:rPr lang="en-US" sz="1200" b="0" i="0" u="none" strike="noStrike" dirty="0">
                <a:solidFill>
                  <a:schemeClr val="tx1"/>
                </a:solidFill>
                <a:effectLst/>
                <a:latin typeface="Urbanist"/>
              </a:rPr>
              <a:t> classifier is configured for three-class probability output</a:t>
            </a:r>
          </a:p>
        </p:txBody>
      </p:sp>
    </p:spTree>
    <p:extLst>
      <p:ext uri="{BB962C8B-B14F-4D97-AF65-F5344CB8AC3E}">
        <p14:creationId xmlns:p14="http://schemas.microsoft.com/office/powerpoint/2010/main" val="3277761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5">
          <a:extLst>
            <a:ext uri="{FF2B5EF4-FFF2-40B4-BE49-F238E27FC236}">
              <a16:creationId xmlns:a16="http://schemas.microsoft.com/office/drawing/2014/main" id="{D1CF28E9-E3C2-B3CC-79D9-62F001561F28}"/>
            </a:ext>
          </a:extLst>
        </p:cNvPr>
        <p:cNvGrpSpPr/>
        <p:nvPr/>
      </p:nvGrpSpPr>
      <p:grpSpPr>
        <a:xfrm>
          <a:off x="0" y="0"/>
          <a:ext cx="0" cy="0"/>
          <a:chOff x="0" y="0"/>
          <a:chExt cx="0" cy="0"/>
        </a:xfrm>
      </p:grpSpPr>
      <p:sp>
        <p:nvSpPr>
          <p:cNvPr id="537" name="Google Shape;537;p52">
            <a:extLst>
              <a:ext uri="{FF2B5EF4-FFF2-40B4-BE49-F238E27FC236}">
                <a16:creationId xmlns:a16="http://schemas.microsoft.com/office/drawing/2014/main" id="{7315CB1C-084F-6E07-60BB-116E25806204}"/>
              </a:ext>
            </a:extLst>
          </p:cNvPr>
          <p:cNvSpPr/>
          <p:nvPr/>
        </p:nvSpPr>
        <p:spPr>
          <a:xfrm rot="-5400000">
            <a:off x="6719700"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2">
            <a:extLst>
              <a:ext uri="{FF2B5EF4-FFF2-40B4-BE49-F238E27FC236}">
                <a16:creationId xmlns:a16="http://schemas.microsoft.com/office/drawing/2014/main" id="{05EB1009-329F-C3C5-F560-C2CDAF9B0398}"/>
              </a:ext>
            </a:extLst>
          </p:cNvPr>
          <p:cNvSpPr/>
          <p:nvPr/>
        </p:nvSpPr>
        <p:spPr>
          <a:xfrm rot="5400000" flipH="1">
            <a:off x="-3438687"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75EC5532-86AE-99F2-E3EF-673135CD0964}"/>
              </a:ext>
            </a:extLst>
          </p:cNvPr>
          <p:cNvSpPr txBox="1"/>
          <p:nvPr/>
        </p:nvSpPr>
        <p:spPr>
          <a:xfrm>
            <a:off x="719593" y="64295"/>
            <a:ext cx="7959256" cy="707886"/>
          </a:xfrm>
          <a:prstGeom prst="rect">
            <a:avLst/>
          </a:prstGeom>
          <a:noFill/>
        </p:spPr>
        <p:txBody>
          <a:bodyPr wrap="square">
            <a:spAutoFit/>
          </a:bodyPr>
          <a:lstStyle/>
          <a:p>
            <a:pPr algn="ctr" rtl="0">
              <a:spcBef>
                <a:spcPts val="0"/>
              </a:spcBef>
              <a:spcAft>
                <a:spcPts val="0"/>
              </a:spcAft>
            </a:pPr>
            <a:r>
              <a:rPr lang="en-US" sz="4000" b="0" i="0" u="none" strike="noStrike" dirty="0">
                <a:solidFill>
                  <a:schemeClr val="accent1"/>
                </a:solidFill>
                <a:effectLst/>
                <a:latin typeface="Urbanist"/>
              </a:rPr>
              <a:t>Test Plan Key Points</a:t>
            </a:r>
            <a:endParaRPr lang="en-US" sz="4000" dirty="0">
              <a:solidFill>
                <a:schemeClr val="accent1"/>
              </a:solidFill>
            </a:endParaRPr>
          </a:p>
        </p:txBody>
      </p:sp>
      <p:sp>
        <p:nvSpPr>
          <p:cNvPr id="5" name="TextBox 4">
            <a:extLst>
              <a:ext uri="{FF2B5EF4-FFF2-40B4-BE49-F238E27FC236}">
                <a16:creationId xmlns:a16="http://schemas.microsoft.com/office/drawing/2014/main" id="{86831C10-6280-5AE1-BCA9-F893D6C2E299}"/>
              </a:ext>
            </a:extLst>
          </p:cNvPr>
          <p:cNvSpPr txBox="1"/>
          <p:nvPr/>
        </p:nvSpPr>
        <p:spPr>
          <a:xfrm>
            <a:off x="1387502" y="1028984"/>
            <a:ext cx="6368996" cy="3987887"/>
          </a:xfrm>
          <a:prstGeom prst="rect">
            <a:avLst/>
          </a:prstGeom>
          <a:noFill/>
        </p:spPr>
        <p:txBody>
          <a:bodyPr wrap="square">
            <a:spAutoFit/>
          </a:bodyPr>
          <a:lstStyle/>
          <a:p>
            <a:pPr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Explainability Layer</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Chat records are received in Transformers-Interpret</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Validate </a:t>
            </a:r>
            <a:r>
              <a:rPr lang="en-US" sz="1200" b="0" i="0" u="none" strike="noStrike" dirty="0" err="1">
                <a:solidFill>
                  <a:schemeClr val="tx1"/>
                </a:solidFill>
                <a:effectLst/>
                <a:latin typeface="Urbanist"/>
              </a:rPr>
              <a:t>Captum’s</a:t>
            </a:r>
            <a:r>
              <a:rPr lang="en-US" sz="1200" b="0" i="0" u="none" strike="noStrike" dirty="0">
                <a:solidFill>
                  <a:schemeClr val="tx1"/>
                </a:solidFill>
                <a:effectLst/>
                <a:latin typeface="Urbanist"/>
              </a:rPr>
              <a:t> floating-point tensor generation</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Validate Transformers-Interpret can convert the tensor’s into a list of tuples</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the list of tuples can be converted into a format to be used by BART</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BART can successfully summarize formatted tuples into user summaries</a:t>
            </a:r>
          </a:p>
          <a:p>
            <a:pPr rtl="0" fontAlgn="base">
              <a:lnSpc>
                <a:spcPct val="150000"/>
              </a:lnSpc>
              <a:spcBef>
                <a:spcPts val="0"/>
              </a:spcBef>
              <a:spcAft>
                <a:spcPts val="0"/>
              </a:spcAft>
              <a:buFont typeface="Arial" panose="020B0604020202020204" pitchFamily="34" charset="0"/>
              <a:buChar char="•"/>
            </a:pPr>
            <a:br>
              <a:rPr lang="en-US" b="0" dirty="0">
                <a:solidFill>
                  <a:schemeClr val="tx1"/>
                </a:solidFill>
                <a:effectLst/>
              </a:rPr>
            </a:br>
            <a:r>
              <a:rPr lang="en-US" sz="1200" b="0" i="0" u="none" strike="noStrike" dirty="0">
                <a:solidFill>
                  <a:schemeClr val="tx1"/>
                </a:solidFill>
                <a:effectLst/>
                <a:latin typeface="Urbanist"/>
              </a:rPr>
              <a:t>Web App</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the application receives classification results from the Explainability Layer</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the flagged conversations are organized in the review queue by risk level/score</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the web application displays alert information using the card-based structure, with accurate KPI values</a:t>
            </a:r>
          </a:p>
          <a:p>
            <a:pPr marL="742950" lvl="1" indent="-285750" rtl="0" fontAlgn="base">
              <a:lnSpc>
                <a:spcPct val="150000"/>
              </a:lnSpc>
              <a:spcBef>
                <a:spcPts val="0"/>
              </a:spcBef>
              <a:spcAft>
                <a:spcPts val="0"/>
              </a:spcAft>
              <a:buFont typeface="Arial" panose="020B0604020202020204" pitchFamily="34" charset="0"/>
              <a:buChar char="•"/>
            </a:pPr>
            <a:r>
              <a:rPr lang="en-US" sz="1200" b="0" i="0" u="none" strike="noStrike" dirty="0">
                <a:solidFill>
                  <a:schemeClr val="tx1"/>
                </a:solidFill>
                <a:effectLst/>
                <a:latin typeface="Urbanist"/>
              </a:rPr>
              <a:t>Verify only authenticated users can access protected web application functionality given their role</a:t>
            </a:r>
          </a:p>
        </p:txBody>
      </p:sp>
    </p:spTree>
    <p:extLst>
      <p:ext uri="{BB962C8B-B14F-4D97-AF65-F5344CB8AC3E}">
        <p14:creationId xmlns:p14="http://schemas.microsoft.com/office/powerpoint/2010/main" val="1900991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71" name="Google Shape;271;p46"/>
          <p:cNvPicPr preferRelativeResize="0"/>
          <p:nvPr/>
        </p:nvPicPr>
        <p:blipFill rotWithShape="1">
          <a:blip r:embed="rId3">
            <a:alphaModFix/>
          </a:blip>
          <a:srcRect t="18917"/>
          <a:stretch/>
        </p:blipFill>
        <p:spPr>
          <a:xfrm rot="-5400000">
            <a:off x="5131328" y="1109602"/>
            <a:ext cx="5224699" cy="2924295"/>
          </a:xfrm>
          <a:prstGeom prst="rect">
            <a:avLst/>
          </a:prstGeom>
          <a:noFill/>
          <a:ln>
            <a:noFill/>
          </a:ln>
        </p:spPr>
      </p:pic>
      <p:sp>
        <p:nvSpPr>
          <p:cNvPr id="272" name="Google Shape;272;p46"/>
          <p:cNvSpPr/>
          <p:nvPr/>
        </p:nvSpPr>
        <p:spPr>
          <a:xfrm rot="-5400000">
            <a:off x="6740891"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itle 5">
            <a:extLst>
              <a:ext uri="{FF2B5EF4-FFF2-40B4-BE49-F238E27FC236}">
                <a16:creationId xmlns:a16="http://schemas.microsoft.com/office/drawing/2014/main" id="{5B51CF20-B130-CD6A-D6D7-547C58343E6B}"/>
              </a:ext>
            </a:extLst>
          </p:cNvPr>
          <p:cNvSpPr>
            <a:spLocks noGrp="1"/>
          </p:cNvSpPr>
          <p:nvPr>
            <p:ph type="title"/>
          </p:nvPr>
        </p:nvSpPr>
        <p:spPr/>
        <p:txBody>
          <a:bodyPr/>
          <a:lstStyle/>
          <a:p>
            <a:r>
              <a:rPr lang="en-US" dirty="0"/>
              <a:t>Milestone 2</a:t>
            </a:r>
          </a:p>
        </p:txBody>
      </p:sp>
      <p:pic>
        <p:nvPicPr>
          <p:cNvPr id="12292" name="Picture 4">
            <a:extLst>
              <a:ext uri="{FF2B5EF4-FFF2-40B4-BE49-F238E27FC236}">
                <a16:creationId xmlns:a16="http://schemas.microsoft.com/office/drawing/2014/main" id="{5CF4A164-185A-1FCD-6761-1A6D4D2449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280588"/>
            <a:ext cx="6687047" cy="2679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73"/>
          <p:cNvSpPr txBox="1">
            <a:spLocks noGrp="1"/>
          </p:cNvSpPr>
          <p:nvPr>
            <p:ph type="title"/>
          </p:nvPr>
        </p:nvSpPr>
        <p:spPr>
          <a:xfrm>
            <a:off x="1717705" y="208398"/>
            <a:ext cx="5748570" cy="105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Questions?</a:t>
            </a:r>
            <a:endParaRPr dirty="0"/>
          </a:p>
        </p:txBody>
      </p:sp>
      <p:sp>
        <p:nvSpPr>
          <p:cNvPr id="952" name="Google Shape;952;p73"/>
          <p:cNvSpPr/>
          <p:nvPr/>
        </p:nvSpPr>
        <p:spPr>
          <a:xfrm rot="-5400000">
            <a:off x="6240219"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73"/>
          <p:cNvSpPr/>
          <p:nvPr/>
        </p:nvSpPr>
        <p:spPr>
          <a:xfrm rot="5400000" flipH="1">
            <a:off x="-2959206" y="-389604"/>
            <a:ext cx="5862987" cy="5748571"/>
          </a:xfrm>
          <a:custGeom>
            <a:avLst/>
            <a:gdLst/>
            <a:ahLst/>
            <a:cxnLst/>
            <a:rect l="l" t="t" r="r" b="b"/>
            <a:pathLst>
              <a:path w="158032" h="154948" extrusionOk="0">
                <a:moveTo>
                  <a:pt x="68675" y="14585"/>
                </a:moveTo>
                <a:cubicBezTo>
                  <a:pt x="68973" y="14585"/>
                  <a:pt x="69211" y="14823"/>
                  <a:pt x="69211" y="15121"/>
                </a:cubicBezTo>
                <a:cubicBezTo>
                  <a:pt x="69211" y="15419"/>
                  <a:pt x="68973" y="15657"/>
                  <a:pt x="68675" y="15657"/>
                </a:cubicBezTo>
                <a:cubicBezTo>
                  <a:pt x="68378" y="15645"/>
                  <a:pt x="68140" y="15407"/>
                  <a:pt x="68140" y="15121"/>
                </a:cubicBezTo>
                <a:cubicBezTo>
                  <a:pt x="68140" y="14823"/>
                  <a:pt x="68378" y="14585"/>
                  <a:pt x="68675" y="14585"/>
                </a:cubicBezTo>
                <a:close/>
                <a:moveTo>
                  <a:pt x="76950" y="17931"/>
                </a:moveTo>
                <a:cubicBezTo>
                  <a:pt x="77248" y="17943"/>
                  <a:pt x="77486" y="18181"/>
                  <a:pt x="77486" y="18467"/>
                </a:cubicBezTo>
                <a:cubicBezTo>
                  <a:pt x="77486" y="18764"/>
                  <a:pt x="77248" y="19002"/>
                  <a:pt x="76950" y="19002"/>
                </a:cubicBezTo>
                <a:cubicBezTo>
                  <a:pt x="76653" y="19002"/>
                  <a:pt x="76414" y="18764"/>
                  <a:pt x="76414" y="18467"/>
                </a:cubicBezTo>
                <a:cubicBezTo>
                  <a:pt x="76414" y="18169"/>
                  <a:pt x="76653" y="17931"/>
                  <a:pt x="76950" y="17931"/>
                </a:cubicBezTo>
                <a:close/>
                <a:moveTo>
                  <a:pt x="76950" y="17645"/>
                </a:moveTo>
                <a:cubicBezTo>
                  <a:pt x="76498" y="17657"/>
                  <a:pt x="76129" y="18026"/>
                  <a:pt x="76129" y="18467"/>
                </a:cubicBezTo>
                <a:cubicBezTo>
                  <a:pt x="76129" y="18919"/>
                  <a:pt x="76498" y="19288"/>
                  <a:pt x="76950" y="19288"/>
                </a:cubicBezTo>
                <a:cubicBezTo>
                  <a:pt x="77391" y="19288"/>
                  <a:pt x="77760" y="18919"/>
                  <a:pt x="77760" y="18467"/>
                </a:cubicBezTo>
                <a:cubicBezTo>
                  <a:pt x="77760" y="18026"/>
                  <a:pt x="77391" y="17645"/>
                  <a:pt x="76950" y="17645"/>
                </a:cubicBezTo>
                <a:close/>
                <a:moveTo>
                  <a:pt x="70938" y="19217"/>
                </a:moveTo>
                <a:cubicBezTo>
                  <a:pt x="71235" y="19217"/>
                  <a:pt x="71473" y="19443"/>
                  <a:pt x="71473" y="19741"/>
                </a:cubicBezTo>
                <a:cubicBezTo>
                  <a:pt x="71473" y="20038"/>
                  <a:pt x="71235" y="20276"/>
                  <a:pt x="70938" y="20276"/>
                </a:cubicBezTo>
                <a:cubicBezTo>
                  <a:pt x="70931" y="20277"/>
                  <a:pt x="70924" y="20277"/>
                  <a:pt x="70917" y="20277"/>
                </a:cubicBezTo>
                <a:cubicBezTo>
                  <a:pt x="70629" y="20277"/>
                  <a:pt x="70402" y="20031"/>
                  <a:pt x="70402" y="19741"/>
                </a:cubicBezTo>
                <a:cubicBezTo>
                  <a:pt x="70402" y="19443"/>
                  <a:pt x="70640" y="19217"/>
                  <a:pt x="70938" y="19217"/>
                </a:cubicBezTo>
                <a:close/>
                <a:moveTo>
                  <a:pt x="76950" y="20884"/>
                </a:moveTo>
                <a:cubicBezTo>
                  <a:pt x="77248" y="20884"/>
                  <a:pt x="77486" y="21134"/>
                  <a:pt x="77486" y="21419"/>
                </a:cubicBezTo>
                <a:cubicBezTo>
                  <a:pt x="77486" y="21717"/>
                  <a:pt x="77248" y="21955"/>
                  <a:pt x="76950" y="21955"/>
                </a:cubicBezTo>
                <a:cubicBezTo>
                  <a:pt x="76653" y="21955"/>
                  <a:pt x="76414" y="21717"/>
                  <a:pt x="76414" y="21419"/>
                </a:cubicBezTo>
                <a:cubicBezTo>
                  <a:pt x="76414" y="21122"/>
                  <a:pt x="76653" y="20884"/>
                  <a:pt x="76950" y="20884"/>
                </a:cubicBezTo>
                <a:close/>
                <a:moveTo>
                  <a:pt x="76950" y="20598"/>
                </a:moveTo>
                <a:cubicBezTo>
                  <a:pt x="76498" y="20598"/>
                  <a:pt x="76129" y="20967"/>
                  <a:pt x="76129" y="21419"/>
                </a:cubicBezTo>
                <a:cubicBezTo>
                  <a:pt x="76129" y="21860"/>
                  <a:pt x="76498" y="22229"/>
                  <a:pt x="76950" y="22229"/>
                </a:cubicBezTo>
                <a:cubicBezTo>
                  <a:pt x="77391" y="22229"/>
                  <a:pt x="77760" y="21860"/>
                  <a:pt x="77760" y="21419"/>
                </a:cubicBezTo>
                <a:cubicBezTo>
                  <a:pt x="77760" y="20967"/>
                  <a:pt x="77391" y="20598"/>
                  <a:pt x="76950" y="20598"/>
                </a:cubicBezTo>
                <a:close/>
                <a:moveTo>
                  <a:pt x="32385" y="24158"/>
                </a:moveTo>
                <a:cubicBezTo>
                  <a:pt x="32683" y="24158"/>
                  <a:pt x="32921" y="24396"/>
                  <a:pt x="32921" y="24694"/>
                </a:cubicBezTo>
                <a:cubicBezTo>
                  <a:pt x="32921" y="24991"/>
                  <a:pt x="32683" y="25229"/>
                  <a:pt x="32385" y="25229"/>
                </a:cubicBezTo>
                <a:cubicBezTo>
                  <a:pt x="32087" y="25229"/>
                  <a:pt x="31849" y="24991"/>
                  <a:pt x="31849" y="24694"/>
                </a:cubicBezTo>
                <a:cubicBezTo>
                  <a:pt x="31849" y="24396"/>
                  <a:pt x="32087" y="24158"/>
                  <a:pt x="32385" y="24158"/>
                </a:cubicBezTo>
                <a:close/>
                <a:moveTo>
                  <a:pt x="34647" y="24158"/>
                </a:moveTo>
                <a:cubicBezTo>
                  <a:pt x="34945" y="24158"/>
                  <a:pt x="35183" y="24396"/>
                  <a:pt x="35183" y="24694"/>
                </a:cubicBezTo>
                <a:cubicBezTo>
                  <a:pt x="35183" y="24991"/>
                  <a:pt x="34945" y="25229"/>
                  <a:pt x="34647" y="25229"/>
                </a:cubicBezTo>
                <a:cubicBezTo>
                  <a:pt x="34350" y="25229"/>
                  <a:pt x="34112" y="24991"/>
                  <a:pt x="34112" y="24694"/>
                </a:cubicBezTo>
                <a:cubicBezTo>
                  <a:pt x="34112" y="24396"/>
                  <a:pt x="34350" y="24158"/>
                  <a:pt x="34647" y="24158"/>
                </a:cubicBezTo>
                <a:close/>
                <a:moveTo>
                  <a:pt x="36909" y="24158"/>
                </a:moveTo>
                <a:cubicBezTo>
                  <a:pt x="37207" y="24158"/>
                  <a:pt x="37445" y="24396"/>
                  <a:pt x="37445" y="24694"/>
                </a:cubicBezTo>
                <a:cubicBezTo>
                  <a:pt x="37445" y="24991"/>
                  <a:pt x="37207" y="25229"/>
                  <a:pt x="36909" y="25229"/>
                </a:cubicBezTo>
                <a:cubicBezTo>
                  <a:pt x="36612" y="25229"/>
                  <a:pt x="36374" y="24991"/>
                  <a:pt x="36374" y="24694"/>
                </a:cubicBezTo>
                <a:cubicBezTo>
                  <a:pt x="36374" y="24396"/>
                  <a:pt x="36612" y="24158"/>
                  <a:pt x="36909" y="24158"/>
                </a:cubicBezTo>
                <a:close/>
                <a:moveTo>
                  <a:pt x="76950" y="23455"/>
                </a:moveTo>
                <a:cubicBezTo>
                  <a:pt x="76426" y="23455"/>
                  <a:pt x="75998" y="23884"/>
                  <a:pt x="75998" y="24408"/>
                </a:cubicBezTo>
                <a:cubicBezTo>
                  <a:pt x="75998" y="24932"/>
                  <a:pt x="76426" y="25360"/>
                  <a:pt x="76950" y="25360"/>
                </a:cubicBezTo>
                <a:cubicBezTo>
                  <a:pt x="77462" y="25360"/>
                  <a:pt x="77903" y="24932"/>
                  <a:pt x="77903" y="24408"/>
                </a:cubicBezTo>
                <a:cubicBezTo>
                  <a:pt x="77903" y="23884"/>
                  <a:pt x="77462" y="23455"/>
                  <a:pt x="76950" y="23455"/>
                </a:cubicBezTo>
                <a:close/>
                <a:moveTo>
                  <a:pt x="59412" y="26277"/>
                </a:moveTo>
                <a:cubicBezTo>
                  <a:pt x="59710" y="26277"/>
                  <a:pt x="59948" y="26515"/>
                  <a:pt x="59948" y="26813"/>
                </a:cubicBezTo>
                <a:cubicBezTo>
                  <a:pt x="59948" y="27111"/>
                  <a:pt x="59710" y="27349"/>
                  <a:pt x="59412" y="27349"/>
                </a:cubicBezTo>
                <a:cubicBezTo>
                  <a:pt x="59115" y="27337"/>
                  <a:pt x="58877" y="27099"/>
                  <a:pt x="58877" y="26813"/>
                </a:cubicBezTo>
                <a:cubicBezTo>
                  <a:pt x="58877" y="26515"/>
                  <a:pt x="59115" y="26277"/>
                  <a:pt x="59412" y="26277"/>
                </a:cubicBezTo>
                <a:close/>
                <a:moveTo>
                  <a:pt x="41660" y="28182"/>
                </a:moveTo>
                <a:cubicBezTo>
                  <a:pt x="41958" y="28182"/>
                  <a:pt x="42196" y="28420"/>
                  <a:pt x="42196" y="28718"/>
                </a:cubicBezTo>
                <a:cubicBezTo>
                  <a:pt x="42196" y="29016"/>
                  <a:pt x="41958" y="29254"/>
                  <a:pt x="41660" y="29254"/>
                </a:cubicBezTo>
                <a:cubicBezTo>
                  <a:pt x="41362" y="29254"/>
                  <a:pt x="41124" y="29016"/>
                  <a:pt x="41124" y="28718"/>
                </a:cubicBezTo>
                <a:cubicBezTo>
                  <a:pt x="41124" y="28420"/>
                  <a:pt x="41362" y="28182"/>
                  <a:pt x="41660" y="28182"/>
                </a:cubicBezTo>
                <a:close/>
                <a:moveTo>
                  <a:pt x="44327" y="32635"/>
                </a:moveTo>
                <a:cubicBezTo>
                  <a:pt x="44625" y="32635"/>
                  <a:pt x="44863" y="32873"/>
                  <a:pt x="44863" y="33171"/>
                </a:cubicBezTo>
                <a:cubicBezTo>
                  <a:pt x="44863" y="33469"/>
                  <a:pt x="44625" y="33707"/>
                  <a:pt x="44327" y="33707"/>
                </a:cubicBezTo>
                <a:cubicBezTo>
                  <a:pt x="44029" y="33707"/>
                  <a:pt x="43791" y="33469"/>
                  <a:pt x="43791" y="33171"/>
                </a:cubicBezTo>
                <a:cubicBezTo>
                  <a:pt x="43791" y="32873"/>
                  <a:pt x="44029" y="32635"/>
                  <a:pt x="44327" y="32635"/>
                </a:cubicBezTo>
                <a:close/>
                <a:moveTo>
                  <a:pt x="88690" y="33504"/>
                </a:moveTo>
                <a:cubicBezTo>
                  <a:pt x="88987" y="33504"/>
                  <a:pt x="89226" y="33742"/>
                  <a:pt x="89226" y="34040"/>
                </a:cubicBezTo>
                <a:cubicBezTo>
                  <a:pt x="89226" y="34338"/>
                  <a:pt x="88987" y="34576"/>
                  <a:pt x="88690" y="34576"/>
                </a:cubicBezTo>
                <a:cubicBezTo>
                  <a:pt x="88392" y="34552"/>
                  <a:pt x="88154" y="34314"/>
                  <a:pt x="88154" y="34040"/>
                </a:cubicBezTo>
                <a:cubicBezTo>
                  <a:pt x="88154" y="33742"/>
                  <a:pt x="88392" y="33504"/>
                  <a:pt x="88690" y="33504"/>
                </a:cubicBezTo>
                <a:close/>
                <a:moveTo>
                  <a:pt x="115896" y="33980"/>
                </a:moveTo>
                <a:cubicBezTo>
                  <a:pt x="116193" y="33980"/>
                  <a:pt x="116431" y="34219"/>
                  <a:pt x="116431" y="34516"/>
                </a:cubicBezTo>
                <a:cubicBezTo>
                  <a:pt x="116431" y="34814"/>
                  <a:pt x="116193" y="35052"/>
                  <a:pt x="115896" y="35052"/>
                </a:cubicBezTo>
                <a:cubicBezTo>
                  <a:pt x="115598" y="35052"/>
                  <a:pt x="115360" y="34814"/>
                  <a:pt x="115360" y="34516"/>
                </a:cubicBezTo>
                <a:cubicBezTo>
                  <a:pt x="115360" y="34219"/>
                  <a:pt x="115598" y="33980"/>
                  <a:pt x="115896" y="33980"/>
                </a:cubicBezTo>
                <a:close/>
                <a:moveTo>
                  <a:pt x="87213" y="34969"/>
                </a:moveTo>
                <a:cubicBezTo>
                  <a:pt x="87511" y="34969"/>
                  <a:pt x="87749" y="35207"/>
                  <a:pt x="87749" y="35504"/>
                </a:cubicBezTo>
                <a:cubicBezTo>
                  <a:pt x="87749" y="35802"/>
                  <a:pt x="87511" y="36040"/>
                  <a:pt x="87213" y="36040"/>
                </a:cubicBezTo>
                <a:cubicBezTo>
                  <a:pt x="86916" y="36040"/>
                  <a:pt x="86678" y="35802"/>
                  <a:pt x="86678" y="35504"/>
                </a:cubicBezTo>
                <a:cubicBezTo>
                  <a:pt x="86678" y="35207"/>
                  <a:pt x="86916" y="34969"/>
                  <a:pt x="87213" y="34969"/>
                </a:cubicBezTo>
                <a:close/>
                <a:moveTo>
                  <a:pt x="123099" y="34993"/>
                </a:moveTo>
                <a:cubicBezTo>
                  <a:pt x="123396" y="34993"/>
                  <a:pt x="123635" y="35231"/>
                  <a:pt x="123635" y="35528"/>
                </a:cubicBezTo>
                <a:cubicBezTo>
                  <a:pt x="123635" y="35826"/>
                  <a:pt x="123396" y="36064"/>
                  <a:pt x="123099" y="36064"/>
                </a:cubicBezTo>
                <a:cubicBezTo>
                  <a:pt x="122801" y="36064"/>
                  <a:pt x="122563" y="35826"/>
                  <a:pt x="122563" y="35528"/>
                </a:cubicBezTo>
                <a:cubicBezTo>
                  <a:pt x="122563" y="35231"/>
                  <a:pt x="122801" y="34993"/>
                  <a:pt x="123099" y="34993"/>
                </a:cubicBezTo>
                <a:close/>
                <a:moveTo>
                  <a:pt x="123111" y="34707"/>
                </a:moveTo>
                <a:cubicBezTo>
                  <a:pt x="122670" y="34707"/>
                  <a:pt x="122289" y="35076"/>
                  <a:pt x="122289" y="35528"/>
                </a:cubicBezTo>
                <a:cubicBezTo>
                  <a:pt x="122289" y="35969"/>
                  <a:pt x="122670" y="36338"/>
                  <a:pt x="123111" y="36338"/>
                </a:cubicBezTo>
                <a:cubicBezTo>
                  <a:pt x="123563" y="36338"/>
                  <a:pt x="123932" y="35969"/>
                  <a:pt x="123932" y="35528"/>
                </a:cubicBezTo>
                <a:cubicBezTo>
                  <a:pt x="123932" y="35076"/>
                  <a:pt x="123563" y="34707"/>
                  <a:pt x="123111" y="34707"/>
                </a:cubicBezTo>
                <a:close/>
                <a:moveTo>
                  <a:pt x="79117" y="37100"/>
                </a:moveTo>
                <a:cubicBezTo>
                  <a:pt x="79415" y="37100"/>
                  <a:pt x="79653" y="37338"/>
                  <a:pt x="79653" y="37636"/>
                </a:cubicBezTo>
                <a:cubicBezTo>
                  <a:pt x="79653" y="37933"/>
                  <a:pt x="79415" y="38171"/>
                  <a:pt x="79117" y="38171"/>
                </a:cubicBezTo>
                <a:cubicBezTo>
                  <a:pt x="78819" y="38171"/>
                  <a:pt x="78581" y="37933"/>
                  <a:pt x="78581" y="37636"/>
                </a:cubicBezTo>
                <a:cubicBezTo>
                  <a:pt x="78581" y="37338"/>
                  <a:pt x="78819" y="37100"/>
                  <a:pt x="79117" y="37100"/>
                </a:cubicBezTo>
                <a:close/>
                <a:moveTo>
                  <a:pt x="125361" y="36838"/>
                </a:moveTo>
                <a:cubicBezTo>
                  <a:pt x="124837" y="36838"/>
                  <a:pt x="124409" y="37255"/>
                  <a:pt x="124409" y="37779"/>
                </a:cubicBezTo>
                <a:cubicBezTo>
                  <a:pt x="124409" y="38302"/>
                  <a:pt x="124837" y="38731"/>
                  <a:pt x="125361" y="38731"/>
                </a:cubicBezTo>
                <a:cubicBezTo>
                  <a:pt x="125885" y="38731"/>
                  <a:pt x="126314" y="38302"/>
                  <a:pt x="126314" y="37779"/>
                </a:cubicBezTo>
                <a:cubicBezTo>
                  <a:pt x="126314" y="37267"/>
                  <a:pt x="125885" y="36838"/>
                  <a:pt x="125361" y="36838"/>
                </a:cubicBezTo>
                <a:close/>
                <a:moveTo>
                  <a:pt x="105204" y="39303"/>
                </a:moveTo>
                <a:cubicBezTo>
                  <a:pt x="105501" y="39303"/>
                  <a:pt x="105740" y="39541"/>
                  <a:pt x="105740" y="39838"/>
                </a:cubicBezTo>
                <a:cubicBezTo>
                  <a:pt x="105740" y="40136"/>
                  <a:pt x="105501" y="40374"/>
                  <a:pt x="105204" y="40374"/>
                </a:cubicBezTo>
                <a:cubicBezTo>
                  <a:pt x="104906" y="40374"/>
                  <a:pt x="104668" y="40136"/>
                  <a:pt x="104668" y="39838"/>
                </a:cubicBezTo>
                <a:cubicBezTo>
                  <a:pt x="104668" y="39541"/>
                  <a:pt x="104906" y="39303"/>
                  <a:pt x="105204" y="39303"/>
                </a:cubicBezTo>
                <a:close/>
                <a:moveTo>
                  <a:pt x="127611" y="39517"/>
                </a:moveTo>
                <a:cubicBezTo>
                  <a:pt x="127909" y="39517"/>
                  <a:pt x="128147" y="39767"/>
                  <a:pt x="128147" y="40053"/>
                </a:cubicBezTo>
                <a:cubicBezTo>
                  <a:pt x="128147" y="40350"/>
                  <a:pt x="127909" y="40588"/>
                  <a:pt x="127611" y="40588"/>
                </a:cubicBezTo>
                <a:cubicBezTo>
                  <a:pt x="127314" y="40588"/>
                  <a:pt x="127076" y="40350"/>
                  <a:pt x="127076" y="40053"/>
                </a:cubicBezTo>
                <a:cubicBezTo>
                  <a:pt x="127076" y="39755"/>
                  <a:pt x="127314" y="39517"/>
                  <a:pt x="127611" y="39517"/>
                </a:cubicBezTo>
                <a:close/>
                <a:moveTo>
                  <a:pt x="127623" y="39231"/>
                </a:moveTo>
                <a:cubicBezTo>
                  <a:pt x="127159" y="39231"/>
                  <a:pt x="126802" y="39600"/>
                  <a:pt x="126802" y="40053"/>
                </a:cubicBezTo>
                <a:cubicBezTo>
                  <a:pt x="126802" y="40493"/>
                  <a:pt x="127171" y="40862"/>
                  <a:pt x="127623" y="40862"/>
                </a:cubicBezTo>
                <a:cubicBezTo>
                  <a:pt x="128064" y="40862"/>
                  <a:pt x="128445" y="40493"/>
                  <a:pt x="128445" y="40053"/>
                </a:cubicBezTo>
                <a:cubicBezTo>
                  <a:pt x="128445" y="39600"/>
                  <a:pt x="128064" y="39231"/>
                  <a:pt x="127623" y="39231"/>
                </a:cubicBezTo>
                <a:close/>
                <a:moveTo>
                  <a:pt x="84427" y="41148"/>
                </a:moveTo>
                <a:cubicBezTo>
                  <a:pt x="84725" y="41148"/>
                  <a:pt x="84963" y="41386"/>
                  <a:pt x="84963" y="41684"/>
                </a:cubicBezTo>
                <a:cubicBezTo>
                  <a:pt x="84963" y="41981"/>
                  <a:pt x="84725" y="42220"/>
                  <a:pt x="84427" y="42220"/>
                </a:cubicBezTo>
                <a:cubicBezTo>
                  <a:pt x="84130" y="42220"/>
                  <a:pt x="83892" y="41970"/>
                  <a:pt x="83892" y="41684"/>
                </a:cubicBezTo>
                <a:cubicBezTo>
                  <a:pt x="83892" y="41386"/>
                  <a:pt x="84130" y="41148"/>
                  <a:pt x="84427" y="41148"/>
                </a:cubicBezTo>
                <a:close/>
                <a:moveTo>
                  <a:pt x="66735" y="42589"/>
                </a:moveTo>
                <a:cubicBezTo>
                  <a:pt x="67032" y="42589"/>
                  <a:pt x="67270" y="42827"/>
                  <a:pt x="67270" y="43124"/>
                </a:cubicBezTo>
                <a:cubicBezTo>
                  <a:pt x="67270" y="43422"/>
                  <a:pt x="67032" y="43660"/>
                  <a:pt x="66735" y="43660"/>
                </a:cubicBezTo>
                <a:cubicBezTo>
                  <a:pt x="66437" y="43660"/>
                  <a:pt x="66199" y="43422"/>
                  <a:pt x="66199" y="43124"/>
                </a:cubicBezTo>
                <a:cubicBezTo>
                  <a:pt x="66199" y="42827"/>
                  <a:pt x="66437" y="42589"/>
                  <a:pt x="66735" y="42589"/>
                </a:cubicBezTo>
                <a:close/>
                <a:moveTo>
                  <a:pt x="68675" y="14299"/>
                </a:moveTo>
                <a:cubicBezTo>
                  <a:pt x="68223" y="14299"/>
                  <a:pt x="67854" y="14669"/>
                  <a:pt x="67854" y="15121"/>
                </a:cubicBezTo>
                <a:cubicBezTo>
                  <a:pt x="67854" y="15526"/>
                  <a:pt x="68151" y="15847"/>
                  <a:pt x="68521" y="15919"/>
                </a:cubicBezTo>
                <a:lnTo>
                  <a:pt x="68521" y="35076"/>
                </a:lnTo>
                <a:lnTo>
                  <a:pt x="66604" y="37017"/>
                </a:lnTo>
                <a:lnTo>
                  <a:pt x="66604" y="42327"/>
                </a:lnTo>
                <a:cubicBezTo>
                  <a:pt x="66211" y="42398"/>
                  <a:pt x="65937" y="42720"/>
                  <a:pt x="65937" y="43124"/>
                </a:cubicBezTo>
                <a:cubicBezTo>
                  <a:pt x="65937" y="43577"/>
                  <a:pt x="66306" y="43946"/>
                  <a:pt x="66747" y="43946"/>
                </a:cubicBezTo>
                <a:cubicBezTo>
                  <a:pt x="67199" y="43946"/>
                  <a:pt x="67568" y="43577"/>
                  <a:pt x="67568" y="43124"/>
                </a:cubicBezTo>
                <a:cubicBezTo>
                  <a:pt x="67568" y="42720"/>
                  <a:pt x="67270" y="42398"/>
                  <a:pt x="66901" y="42327"/>
                </a:cubicBezTo>
                <a:lnTo>
                  <a:pt x="66901" y="37136"/>
                </a:lnTo>
                <a:lnTo>
                  <a:pt x="68818" y="35195"/>
                </a:lnTo>
                <a:lnTo>
                  <a:pt x="68818" y="15919"/>
                </a:lnTo>
                <a:cubicBezTo>
                  <a:pt x="69187" y="15847"/>
                  <a:pt x="69485" y="15526"/>
                  <a:pt x="69485" y="15121"/>
                </a:cubicBezTo>
                <a:cubicBezTo>
                  <a:pt x="69485" y="14669"/>
                  <a:pt x="69116" y="14299"/>
                  <a:pt x="68675" y="14299"/>
                </a:cubicBezTo>
                <a:close/>
                <a:moveTo>
                  <a:pt x="62377" y="43267"/>
                </a:moveTo>
                <a:cubicBezTo>
                  <a:pt x="62675" y="43267"/>
                  <a:pt x="62913" y="43505"/>
                  <a:pt x="62913" y="43803"/>
                </a:cubicBezTo>
                <a:cubicBezTo>
                  <a:pt x="62913" y="44101"/>
                  <a:pt x="62675" y="44339"/>
                  <a:pt x="62377" y="44339"/>
                </a:cubicBezTo>
                <a:cubicBezTo>
                  <a:pt x="62079" y="44327"/>
                  <a:pt x="61841" y="44101"/>
                  <a:pt x="61841" y="43803"/>
                </a:cubicBezTo>
                <a:cubicBezTo>
                  <a:pt x="61841" y="43505"/>
                  <a:pt x="62079" y="43267"/>
                  <a:pt x="62377" y="43267"/>
                </a:cubicBezTo>
                <a:close/>
                <a:moveTo>
                  <a:pt x="86678" y="43386"/>
                </a:moveTo>
                <a:cubicBezTo>
                  <a:pt x="86975" y="43386"/>
                  <a:pt x="87213" y="43625"/>
                  <a:pt x="87213" y="43922"/>
                </a:cubicBezTo>
                <a:cubicBezTo>
                  <a:pt x="87213" y="44220"/>
                  <a:pt x="86975" y="44458"/>
                  <a:pt x="86678" y="44458"/>
                </a:cubicBezTo>
                <a:cubicBezTo>
                  <a:pt x="86380" y="44458"/>
                  <a:pt x="86142" y="44220"/>
                  <a:pt x="86142" y="43922"/>
                </a:cubicBezTo>
                <a:cubicBezTo>
                  <a:pt x="86142" y="43625"/>
                  <a:pt x="86380" y="43386"/>
                  <a:pt x="86678" y="43386"/>
                </a:cubicBezTo>
                <a:close/>
                <a:moveTo>
                  <a:pt x="139184" y="44053"/>
                </a:moveTo>
                <a:cubicBezTo>
                  <a:pt x="139482" y="44053"/>
                  <a:pt x="139720" y="44291"/>
                  <a:pt x="139720" y="44589"/>
                </a:cubicBezTo>
                <a:cubicBezTo>
                  <a:pt x="139720" y="44887"/>
                  <a:pt x="139482" y="45125"/>
                  <a:pt x="139184" y="45125"/>
                </a:cubicBezTo>
                <a:cubicBezTo>
                  <a:pt x="138887" y="45125"/>
                  <a:pt x="138648" y="44887"/>
                  <a:pt x="138648" y="44589"/>
                </a:cubicBezTo>
                <a:cubicBezTo>
                  <a:pt x="138648" y="44291"/>
                  <a:pt x="138887" y="44053"/>
                  <a:pt x="139184" y="44053"/>
                </a:cubicBezTo>
                <a:close/>
                <a:moveTo>
                  <a:pt x="41660" y="27908"/>
                </a:moveTo>
                <a:cubicBezTo>
                  <a:pt x="41208" y="27908"/>
                  <a:pt x="40839" y="28277"/>
                  <a:pt x="40839" y="28718"/>
                </a:cubicBezTo>
                <a:cubicBezTo>
                  <a:pt x="40839" y="29123"/>
                  <a:pt x="41136" y="29456"/>
                  <a:pt x="41505" y="29528"/>
                </a:cubicBezTo>
                <a:lnTo>
                  <a:pt x="41505" y="36636"/>
                </a:lnTo>
                <a:lnTo>
                  <a:pt x="32159" y="46065"/>
                </a:lnTo>
                <a:lnTo>
                  <a:pt x="32373" y="46256"/>
                </a:lnTo>
                <a:lnTo>
                  <a:pt x="41767" y="36790"/>
                </a:lnTo>
                <a:lnTo>
                  <a:pt x="41803" y="36743"/>
                </a:lnTo>
                <a:lnTo>
                  <a:pt x="41803" y="29516"/>
                </a:lnTo>
                <a:cubicBezTo>
                  <a:pt x="42184" y="29456"/>
                  <a:pt x="42482" y="29123"/>
                  <a:pt x="42482" y="28718"/>
                </a:cubicBezTo>
                <a:cubicBezTo>
                  <a:pt x="42482" y="28277"/>
                  <a:pt x="42101" y="27908"/>
                  <a:pt x="41660" y="27908"/>
                </a:cubicBezTo>
                <a:close/>
                <a:moveTo>
                  <a:pt x="88940" y="45613"/>
                </a:moveTo>
                <a:cubicBezTo>
                  <a:pt x="89237" y="45613"/>
                  <a:pt x="89476" y="45851"/>
                  <a:pt x="89476" y="46149"/>
                </a:cubicBezTo>
                <a:cubicBezTo>
                  <a:pt x="89476" y="46446"/>
                  <a:pt x="89237" y="46684"/>
                  <a:pt x="88940" y="46684"/>
                </a:cubicBezTo>
                <a:cubicBezTo>
                  <a:pt x="88642" y="46684"/>
                  <a:pt x="88404" y="46446"/>
                  <a:pt x="88404" y="46149"/>
                </a:cubicBezTo>
                <a:cubicBezTo>
                  <a:pt x="88404" y="45851"/>
                  <a:pt x="88642" y="45613"/>
                  <a:pt x="88940" y="45613"/>
                </a:cubicBezTo>
                <a:close/>
                <a:moveTo>
                  <a:pt x="16847" y="48030"/>
                </a:moveTo>
                <a:cubicBezTo>
                  <a:pt x="17145" y="48030"/>
                  <a:pt x="17383" y="48268"/>
                  <a:pt x="17383" y="48566"/>
                </a:cubicBezTo>
                <a:cubicBezTo>
                  <a:pt x="17383" y="48863"/>
                  <a:pt x="17145" y="49101"/>
                  <a:pt x="16847" y="49101"/>
                </a:cubicBezTo>
                <a:cubicBezTo>
                  <a:pt x="16550" y="49101"/>
                  <a:pt x="16312" y="48863"/>
                  <a:pt x="16312" y="48566"/>
                </a:cubicBezTo>
                <a:cubicBezTo>
                  <a:pt x="16312" y="48268"/>
                  <a:pt x="16550" y="48030"/>
                  <a:pt x="16847" y="48030"/>
                </a:cubicBezTo>
                <a:close/>
                <a:moveTo>
                  <a:pt x="19776" y="48030"/>
                </a:moveTo>
                <a:cubicBezTo>
                  <a:pt x="20074" y="48030"/>
                  <a:pt x="20312" y="48268"/>
                  <a:pt x="20312" y="48566"/>
                </a:cubicBezTo>
                <a:cubicBezTo>
                  <a:pt x="20312" y="48863"/>
                  <a:pt x="20074" y="49101"/>
                  <a:pt x="19776" y="49101"/>
                </a:cubicBezTo>
                <a:cubicBezTo>
                  <a:pt x="19479" y="49101"/>
                  <a:pt x="19241" y="48863"/>
                  <a:pt x="19241" y="48566"/>
                </a:cubicBezTo>
                <a:cubicBezTo>
                  <a:pt x="19241" y="48268"/>
                  <a:pt x="19479" y="48030"/>
                  <a:pt x="19776" y="48030"/>
                </a:cubicBezTo>
                <a:close/>
                <a:moveTo>
                  <a:pt x="16859" y="47744"/>
                </a:moveTo>
                <a:cubicBezTo>
                  <a:pt x="16419" y="47744"/>
                  <a:pt x="16038" y="48113"/>
                  <a:pt x="16038" y="48566"/>
                </a:cubicBezTo>
                <a:cubicBezTo>
                  <a:pt x="16038" y="49006"/>
                  <a:pt x="16419" y="49375"/>
                  <a:pt x="16859" y="49375"/>
                </a:cubicBezTo>
                <a:cubicBezTo>
                  <a:pt x="17312" y="49375"/>
                  <a:pt x="17681" y="49006"/>
                  <a:pt x="17681" y="48566"/>
                </a:cubicBezTo>
                <a:cubicBezTo>
                  <a:pt x="17681" y="48113"/>
                  <a:pt x="17312" y="47744"/>
                  <a:pt x="16859" y="47744"/>
                </a:cubicBezTo>
                <a:close/>
                <a:moveTo>
                  <a:pt x="19776" y="47744"/>
                </a:moveTo>
                <a:cubicBezTo>
                  <a:pt x="19336" y="47744"/>
                  <a:pt x="18967" y="48113"/>
                  <a:pt x="18967" y="48566"/>
                </a:cubicBezTo>
                <a:cubicBezTo>
                  <a:pt x="18967" y="49006"/>
                  <a:pt x="19336" y="49375"/>
                  <a:pt x="19776" y="49375"/>
                </a:cubicBezTo>
                <a:cubicBezTo>
                  <a:pt x="20229" y="49375"/>
                  <a:pt x="20598" y="49006"/>
                  <a:pt x="20598" y="48566"/>
                </a:cubicBezTo>
                <a:cubicBezTo>
                  <a:pt x="20598" y="48113"/>
                  <a:pt x="20229" y="47744"/>
                  <a:pt x="19776" y="47744"/>
                </a:cubicBezTo>
                <a:close/>
                <a:moveTo>
                  <a:pt x="13942" y="47613"/>
                </a:moveTo>
                <a:cubicBezTo>
                  <a:pt x="13430" y="47613"/>
                  <a:pt x="12990" y="48042"/>
                  <a:pt x="12990" y="48566"/>
                </a:cubicBezTo>
                <a:cubicBezTo>
                  <a:pt x="12990" y="49078"/>
                  <a:pt x="13430" y="49518"/>
                  <a:pt x="13942" y="49518"/>
                </a:cubicBezTo>
                <a:cubicBezTo>
                  <a:pt x="14466" y="49518"/>
                  <a:pt x="14895" y="49078"/>
                  <a:pt x="14895" y="48566"/>
                </a:cubicBezTo>
                <a:cubicBezTo>
                  <a:pt x="14895" y="48042"/>
                  <a:pt x="14466" y="47613"/>
                  <a:pt x="13942" y="47613"/>
                </a:cubicBezTo>
                <a:close/>
                <a:moveTo>
                  <a:pt x="44315" y="32326"/>
                </a:moveTo>
                <a:cubicBezTo>
                  <a:pt x="43875" y="32326"/>
                  <a:pt x="43506" y="32695"/>
                  <a:pt x="43506" y="33147"/>
                </a:cubicBezTo>
                <a:cubicBezTo>
                  <a:pt x="43506" y="33564"/>
                  <a:pt x="43803" y="33897"/>
                  <a:pt x="44172" y="33957"/>
                </a:cubicBezTo>
                <a:lnTo>
                  <a:pt x="44172" y="37469"/>
                </a:lnTo>
                <a:lnTo>
                  <a:pt x="32159" y="49578"/>
                </a:lnTo>
                <a:lnTo>
                  <a:pt x="32373" y="49768"/>
                </a:lnTo>
                <a:lnTo>
                  <a:pt x="44422" y="37624"/>
                </a:lnTo>
                <a:lnTo>
                  <a:pt x="44470" y="37576"/>
                </a:lnTo>
                <a:lnTo>
                  <a:pt x="44470" y="33945"/>
                </a:lnTo>
                <a:cubicBezTo>
                  <a:pt x="44851" y="33873"/>
                  <a:pt x="45137" y="33540"/>
                  <a:pt x="45137" y="33147"/>
                </a:cubicBezTo>
                <a:cubicBezTo>
                  <a:pt x="45137" y="32695"/>
                  <a:pt x="44768" y="32326"/>
                  <a:pt x="44315" y="32326"/>
                </a:cubicBezTo>
                <a:close/>
                <a:moveTo>
                  <a:pt x="50221" y="48899"/>
                </a:moveTo>
                <a:cubicBezTo>
                  <a:pt x="50518" y="48899"/>
                  <a:pt x="50756" y="49137"/>
                  <a:pt x="50756" y="49435"/>
                </a:cubicBezTo>
                <a:cubicBezTo>
                  <a:pt x="50756" y="49732"/>
                  <a:pt x="50518" y="49971"/>
                  <a:pt x="50221" y="49971"/>
                </a:cubicBezTo>
                <a:cubicBezTo>
                  <a:pt x="49923" y="49971"/>
                  <a:pt x="49685" y="49732"/>
                  <a:pt x="49685" y="49435"/>
                </a:cubicBezTo>
                <a:cubicBezTo>
                  <a:pt x="49685" y="49137"/>
                  <a:pt x="49923" y="48899"/>
                  <a:pt x="50221" y="48899"/>
                </a:cubicBezTo>
                <a:close/>
                <a:moveTo>
                  <a:pt x="32385" y="23860"/>
                </a:moveTo>
                <a:cubicBezTo>
                  <a:pt x="31945" y="23860"/>
                  <a:pt x="31564" y="24229"/>
                  <a:pt x="31564" y="24670"/>
                </a:cubicBezTo>
                <a:cubicBezTo>
                  <a:pt x="31564" y="25075"/>
                  <a:pt x="31861" y="25408"/>
                  <a:pt x="32242" y="25479"/>
                </a:cubicBezTo>
                <a:lnTo>
                  <a:pt x="32242" y="32826"/>
                </a:lnTo>
                <a:lnTo>
                  <a:pt x="24217" y="40910"/>
                </a:lnTo>
                <a:lnTo>
                  <a:pt x="24217" y="51578"/>
                </a:lnTo>
                <a:lnTo>
                  <a:pt x="22717" y="53102"/>
                </a:lnTo>
                <a:lnTo>
                  <a:pt x="5775" y="53102"/>
                </a:lnTo>
                <a:lnTo>
                  <a:pt x="5775" y="53376"/>
                </a:lnTo>
                <a:lnTo>
                  <a:pt x="22836" y="53376"/>
                </a:lnTo>
                <a:lnTo>
                  <a:pt x="24503" y="51697"/>
                </a:lnTo>
                <a:lnTo>
                  <a:pt x="24503" y="41029"/>
                </a:lnTo>
                <a:lnTo>
                  <a:pt x="24515" y="41029"/>
                </a:lnTo>
                <a:lnTo>
                  <a:pt x="32492" y="32992"/>
                </a:lnTo>
                <a:lnTo>
                  <a:pt x="32540" y="32945"/>
                </a:lnTo>
                <a:lnTo>
                  <a:pt x="32540" y="25479"/>
                </a:lnTo>
                <a:cubicBezTo>
                  <a:pt x="32921" y="25408"/>
                  <a:pt x="33207" y="25075"/>
                  <a:pt x="33207" y="24670"/>
                </a:cubicBezTo>
                <a:cubicBezTo>
                  <a:pt x="33207" y="24229"/>
                  <a:pt x="32838" y="23860"/>
                  <a:pt x="32385" y="23860"/>
                </a:cubicBezTo>
                <a:close/>
                <a:moveTo>
                  <a:pt x="34647" y="23860"/>
                </a:moveTo>
                <a:cubicBezTo>
                  <a:pt x="34207" y="23860"/>
                  <a:pt x="33826" y="24229"/>
                  <a:pt x="33826" y="24670"/>
                </a:cubicBezTo>
                <a:cubicBezTo>
                  <a:pt x="33826" y="25075"/>
                  <a:pt x="34123" y="25408"/>
                  <a:pt x="34504" y="25479"/>
                </a:cubicBezTo>
                <a:lnTo>
                  <a:pt x="34504" y="33564"/>
                </a:lnTo>
                <a:lnTo>
                  <a:pt x="26492" y="41624"/>
                </a:lnTo>
                <a:lnTo>
                  <a:pt x="26492" y="52316"/>
                </a:lnTo>
                <a:lnTo>
                  <a:pt x="23455" y="55364"/>
                </a:lnTo>
                <a:lnTo>
                  <a:pt x="5775" y="55364"/>
                </a:lnTo>
                <a:lnTo>
                  <a:pt x="5775" y="55650"/>
                </a:lnTo>
                <a:lnTo>
                  <a:pt x="23574" y="55650"/>
                </a:lnTo>
                <a:lnTo>
                  <a:pt x="26777" y="52411"/>
                </a:lnTo>
                <a:lnTo>
                  <a:pt x="26777" y="41743"/>
                </a:lnTo>
                <a:lnTo>
                  <a:pt x="34754" y="33707"/>
                </a:lnTo>
                <a:lnTo>
                  <a:pt x="34802" y="33659"/>
                </a:lnTo>
                <a:lnTo>
                  <a:pt x="34802" y="25479"/>
                </a:lnTo>
                <a:cubicBezTo>
                  <a:pt x="35183" y="25408"/>
                  <a:pt x="35469" y="25075"/>
                  <a:pt x="35469" y="24670"/>
                </a:cubicBezTo>
                <a:cubicBezTo>
                  <a:pt x="35469" y="24229"/>
                  <a:pt x="35100" y="23860"/>
                  <a:pt x="34647" y="23860"/>
                </a:cubicBezTo>
                <a:close/>
                <a:moveTo>
                  <a:pt x="141434" y="40148"/>
                </a:moveTo>
                <a:cubicBezTo>
                  <a:pt x="140911" y="40148"/>
                  <a:pt x="140482" y="40553"/>
                  <a:pt x="140482" y="41089"/>
                </a:cubicBezTo>
                <a:cubicBezTo>
                  <a:pt x="140482" y="41398"/>
                  <a:pt x="140625" y="41672"/>
                  <a:pt x="140863" y="41851"/>
                </a:cubicBezTo>
                <a:lnTo>
                  <a:pt x="140863" y="48589"/>
                </a:lnTo>
                <a:lnTo>
                  <a:pt x="151329" y="58710"/>
                </a:lnTo>
                <a:lnTo>
                  <a:pt x="152114" y="57888"/>
                </a:lnTo>
                <a:lnTo>
                  <a:pt x="141994" y="48113"/>
                </a:lnTo>
                <a:lnTo>
                  <a:pt x="141994" y="41862"/>
                </a:lnTo>
                <a:cubicBezTo>
                  <a:pt x="142232" y="41684"/>
                  <a:pt x="142387" y="41422"/>
                  <a:pt x="142387" y="41100"/>
                </a:cubicBezTo>
                <a:cubicBezTo>
                  <a:pt x="142387" y="40588"/>
                  <a:pt x="141946" y="40148"/>
                  <a:pt x="141434" y="40148"/>
                </a:cubicBezTo>
                <a:close/>
                <a:moveTo>
                  <a:pt x="139172" y="43767"/>
                </a:moveTo>
                <a:cubicBezTo>
                  <a:pt x="138720" y="43767"/>
                  <a:pt x="138351" y="44136"/>
                  <a:pt x="138351" y="44589"/>
                </a:cubicBezTo>
                <a:cubicBezTo>
                  <a:pt x="138351" y="44994"/>
                  <a:pt x="138648" y="45315"/>
                  <a:pt x="139017" y="45387"/>
                </a:cubicBezTo>
                <a:lnTo>
                  <a:pt x="139017" y="49113"/>
                </a:lnTo>
                <a:lnTo>
                  <a:pt x="151364" y="61436"/>
                </a:lnTo>
                <a:lnTo>
                  <a:pt x="151555" y="61222"/>
                </a:lnTo>
                <a:lnTo>
                  <a:pt x="139291" y="48994"/>
                </a:lnTo>
                <a:lnTo>
                  <a:pt x="139291" y="45387"/>
                </a:lnTo>
                <a:lnTo>
                  <a:pt x="139315" y="45387"/>
                </a:lnTo>
                <a:cubicBezTo>
                  <a:pt x="139708" y="45315"/>
                  <a:pt x="139994" y="44994"/>
                  <a:pt x="139994" y="44589"/>
                </a:cubicBezTo>
                <a:cubicBezTo>
                  <a:pt x="139994" y="44136"/>
                  <a:pt x="139613" y="43767"/>
                  <a:pt x="139172" y="43767"/>
                </a:cubicBezTo>
                <a:close/>
                <a:moveTo>
                  <a:pt x="37445" y="61758"/>
                </a:moveTo>
                <a:cubicBezTo>
                  <a:pt x="37743" y="61758"/>
                  <a:pt x="37981" y="61996"/>
                  <a:pt x="37981" y="62293"/>
                </a:cubicBezTo>
                <a:cubicBezTo>
                  <a:pt x="37981" y="62591"/>
                  <a:pt x="37743" y="62829"/>
                  <a:pt x="37445" y="62829"/>
                </a:cubicBezTo>
                <a:cubicBezTo>
                  <a:pt x="37148" y="62829"/>
                  <a:pt x="36909" y="62591"/>
                  <a:pt x="36909" y="62293"/>
                </a:cubicBezTo>
                <a:cubicBezTo>
                  <a:pt x="36909" y="61996"/>
                  <a:pt x="37148" y="61758"/>
                  <a:pt x="37445" y="61758"/>
                </a:cubicBezTo>
                <a:close/>
                <a:moveTo>
                  <a:pt x="115907" y="33695"/>
                </a:moveTo>
                <a:cubicBezTo>
                  <a:pt x="115443" y="33695"/>
                  <a:pt x="115086" y="34052"/>
                  <a:pt x="115086" y="34516"/>
                </a:cubicBezTo>
                <a:cubicBezTo>
                  <a:pt x="115086" y="34957"/>
                  <a:pt x="115467" y="35326"/>
                  <a:pt x="115907" y="35326"/>
                </a:cubicBezTo>
                <a:cubicBezTo>
                  <a:pt x="116086" y="35326"/>
                  <a:pt x="116253" y="35266"/>
                  <a:pt x="116372" y="35183"/>
                </a:cubicBezTo>
                <a:lnTo>
                  <a:pt x="126742" y="45541"/>
                </a:lnTo>
                <a:lnTo>
                  <a:pt x="126790" y="45589"/>
                </a:lnTo>
                <a:lnTo>
                  <a:pt x="135053" y="45589"/>
                </a:lnTo>
                <a:lnTo>
                  <a:pt x="136791" y="47315"/>
                </a:lnTo>
                <a:lnTo>
                  <a:pt x="136791" y="49828"/>
                </a:lnTo>
                <a:lnTo>
                  <a:pt x="150412" y="63413"/>
                </a:lnTo>
                <a:lnTo>
                  <a:pt x="150602" y="63210"/>
                </a:lnTo>
                <a:lnTo>
                  <a:pt x="137065" y="49709"/>
                </a:lnTo>
                <a:lnTo>
                  <a:pt x="137065" y="47196"/>
                </a:lnTo>
                <a:lnTo>
                  <a:pt x="135160" y="45291"/>
                </a:lnTo>
                <a:lnTo>
                  <a:pt x="126909" y="45291"/>
                </a:lnTo>
                <a:lnTo>
                  <a:pt x="116574" y="34969"/>
                </a:lnTo>
                <a:cubicBezTo>
                  <a:pt x="116669" y="34838"/>
                  <a:pt x="116729" y="34671"/>
                  <a:pt x="116729" y="34516"/>
                </a:cubicBezTo>
                <a:cubicBezTo>
                  <a:pt x="116729" y="34064"/>
                  <a:pt x="116348" y="33695"/>
                  <a:pt x="115907" y="33695"/>
                </a:cubicBezTo>
                <a:close/>
                <a:moveTo>
                  <a:pt x="35231" y="64008"/>
                </a:moveTo>
                <a:cubicBezTo>
                  <a:pt x="35528" y="64008"/>
                  <a:pt x="35766" y="64246"/>
                  <a:pt x="35766" y="64544"/>
                </a:cubicBezTo>
                <a:cubicBezTo>
                  <a:pt x="35766" y="64841"/>
                  <a:pt x="35528" y="65080"/>
                  <a:pt x="35231" y="65080"/>
                </a:cubicBezTo>
                <a:cubicBezTo>
                  <a:pt x="34933" y="65068"/>
                  <a:pt x="34695" y="64830"/>
                  <a:pt x="34695" y="64544"/>
                </a:cubicBezTo>
                <a:cubicBezTo>
                  <a:pt x="34695" y="64246"/>
                  <a:pt x="34933" y="64008"/>
                  <a:pt x="35231" y="64008"/>
                </a:cubicBezTo>
                <a:close/>
                <a:moveTo>
                  <a:pt x="36898" y="23872"/>
                </a:moveTo>
                <a:cubicBezTo>
                  <a:pt x="36445" y="23872"/>
                  <a:pt x="36076" y="24241"/>
                  <a:pt x="36076" y="24694"/>
                </a:cubicBezTo>
                <a:cubicBezTo>
                  <a:pt x="36076" y="25087"/>
                  <a:pt x="36374" y="25420"/>
                  <a:pt x="36743" y="25491"/>
                </a:cubicBezTo>
                <a:lnTo>
                  <a:pt x="36731" y="34254"/>
                </a:lnTo>
                <a:lnTo>
                  <a:pt x="28730" y="42339"/>
                </a:lnTo>
                <a:lnTo>
                  <a:pt x="28730" y="53007"/>
                </a:lnTo>
                <a:lnTo>
                  <a:pt x="24158" y="57626"/>
                </a:lnTo>
                <a:lnTo>
                  <a:pt x="13061" y="57626"/>
                </a:lnTo>
                <a:lnTo>
                  <a:pt x="5834" y="64901"/>
                </a:lnTo>
                <a:lnTo>
                  <a:pt x="6037" y="65091"/>
                </a:lnTo>
                <a:lnTo>
                  <a:pt x="13180" y="57888"/>
                </a:lnTo>
                <a:lnTo>
                  <a:pt x="24277" y="57888"/>
                </a:lnTo>
                <a:lnTo>
                  <a:pt x="24277" y="57912"/>
                </a:lnTo>
                <a:lnTo>
                  <a:pt x="29004" y="53126"/>
                </a:lnTo>
                <a:lnTo>
                  <a:pt x="29004" y="42458"/>
                </a:lnTo>
                <a:lnTo>
                  <a:pt x="37029" y="34373"/>
                </a:lnTo>
                <a:lnTo>
                  <a:pt x="37040" y="25491"/>
                </a:lnTo>
                <a:cubicBezTo>
                  <a:pt x="37433" y="25420"/>
                  <a:pt x="37719" y="25087"/>
                  <a:pt x="37719" y="24694"/>
                </a:cubicBezTo>
                <a:cubicBezTo>
                  <a:pt x="37719" y="24241"/>
                  <a:pt x="37338" y="23872"/>
                  <a:pt x="36898" y="23872"/>
                </a:cubicBezTo>
                <a:close/>
                <a:moveTo>
                  <a:pt x="68997" y="64734"/>
                </a:moveTo>
                <a:cubicBezTo>
                  <a:pt x="69294" y="64734"/>
                  <a:pt x="69533" y="64972"/>
                  <a:pt x="69533" y="65270"/>
                </a:cubicBezTo>
                <a:cubicBezTo>
                  <a:pt x="69533" y="65568"/>
                  <a:pt x="69294" y="65806"/>
                  <a:pt x="68997" y="65806"/>
                </a:cubicBezTo>
                <a:cubicBezTo>
                  <a:pt x="68699" y="65806"/>
                  <a:pt x="68461" y="65568"/>
                  <a:pt x="68461" y="65270"/>
                </a:cubicBezTo>
                <a:cubicBezTo>
                  <a:pt x="68461" y="64972"/>
                  <a:pt x="68699" y="64734"/>
                  <a:pt x="68997" y="64734"/>
                </a:cubicBezTo>
                <a:close/>
                <a:moveTo>
                  <a:pt x="115134" y="65246"/>
                </a:moveTo>
                <a:cubicBezTo>
                  <a:pt x="115431" y="65246"/>
                  <a:pt x="115669" y="65484"/>
                  <a:pt x="115669" y="65782"/>
                </a:cubicBezTo>
                <a:cubicBezTo>
                  <a:pt x="115669" y="66080"/>
                  <a:pt x="115431" y="66318"/>
                  <a:pt x="115134" y="66318"/>
                </a:cubicBezTo>
                <a:cubicBezTo>
                  <a:pt x="114836" y="66318"/>
                  <a:pt x="114598" y="66080"/>
                  <a:pt x="114598" y="65782"/>
                </a:cubicBezTo>
                <a:cubicBezTo>
                  <a:pt x="114598" y="65484"/>
                  <a:pt x="114836" y="65246"/>
                  <a:pt x="115134" y="65246"/>
                </a:cubicBezTo>
                <a:close/>
                <a:moveTo>
                  <a:pt x="115134" y="64960"/>
                </a:moveTo>
                <a:cubicBezTo>
                  <a:pt x="114681" y="64960"/>
                  <a:pt x="114312" y="65330"/>
                  <a:pt x="114312" y="65782"/>
                </a:cubicBezTo>
                <a:cubicBezTo>
                  <a:pt x="114312" y="66223"/>
                  <a:pt x="114681" y="66604"/>
                  <a:pt x="115134" y="66604"/>
                </a:cubicBezTo>
                <a:cubicBezTo>
                  <a:pt x="115574" y="66604"/>
                  <a:pt x="115955" y="66246"/>
                  <a:pt x="115955" y="65782"/>
                </a:cubicBezTo>
                <a:cubicBezTo>
                  <a:pt x="115955" y="65330"/>
                  <a:pt x="115574" y="64960"/>
                  <a:pt x="115134" y="64960"/>
                </a:cubicBezTo>
                <a:close/>
                <a:moveTo>
                  <a:pt x="102525" y="65901"/>
                </a:moveTo>
                <a:cubicBezTo>
                  <a:pt x="102822" y="65901"/>
                  <a:pt x="103061" y="66139"/>
                  <a:pt x="103061" y="66437"/>
                </a:cubicBezTo>
                <a:cubicBezTo>
                  <a:pt x="103061" y="66735"/>
                  <a:pt x="102822" y="66973"/>
                  <a:pt x="102525" y="66973"/>
                </a:cubicBezTo>
                <a:cubicBezTo>
                  <a:pt x="102227" y="66973"/>
                  <a:pt x="101989" y="66735"/>
                  <a:pt x="101989" y="66437"/>
                </a:cubicBezTo>
                <a:cubicBezTo>
                  <a:pt x="101989" y="66139"/>
                  <a:pt x="102227" y="65901"/>
                  <a:pt x="102525" y="65901"/>
                </a:cubicBezTo>
                <a:close/>
                <a:moveTo>
                  <a:pt x="105442" y="65901"/>
                </a:moveTo>
                <a:cubicBezTo>
                  <a:pt x="105740" y="65901"/>
                  <a:pt x="105978" y="66139"/>
                  <a:pt x="105978" y="66437"/>
                </a:cubicBezTo>
                <a:cubicBezTo>
                  <a:pt x="105966" y="66735"/>
                  <a:pt x="105728" y="66973"/>
                  <a:pt x="105442" y="66973"/>
                </a:cubicBezTo>
                <a:cubicBezTo>
                  <a:pt x="105144" y="66973"/>
                  <a:pt x="104906" y="66735"/>
                  <a:pt x="104906" y="66437"/>
                </a:cubicBezTo>
                <a:cubicBezTo>
                  <a:pt x="104906" y="66139"/>
                  <a:pt x="105144" y="65901"/>
                  <a:pt x="105442" y="65901"/>
                </a:cubicBezTo>
                <a:close/>
                <a:moveTo>
                  <a:pt x="32957" y="66306"/>
                </a:moveTo>
                <a:cubicBezTo>
                  <a:pt x="33254" y="66306"/>
                  <a:pt x="33492" y="66544"/>
                  <a:pt x="33492" y="66842"/>
                </a:cubicBezTo>
                <a:cubicBezTo>
                  <a:pt x="33492" y="67139"/>
                  <a:pt x="33254" y="67377"/>
                  <a:pt x="32957" y="67377"/>
                </a:cubicBezTo>
                <a:cubicBezTo>
                  <a:pt x="32659" y="67377"/>
                  <a:pt x="32409" y="67139"/>
                  <a:pt x="32409" y="66842"/>
                </a:cubicBezTo>
                <a:cubicBezTo>
                  <a:pt x="32409" y="66544"/>
                  <a:pt x="32659" y="66306"/>
                  <a:pt x="32957" y="66306"/>
                </a:cubicBezTo>
                <a:close/>
                <a:moveTo>
                  <a:pt x="68997" y="67449"/>
                </a:moveTo>
                <a:cubicBezTo>
                  <a:pt x="69294" y="67449"/>
                  <a:pt x="69533" y="67687"/>
                  <a:pt x="69533" y="67985"/>
                </a:cubicBezTo>
                <a:cubicBezTo>
                  <a:pt x="69533" y="68282"/>
                  <a:pt x="69294" y="68520"/>
                  <a:pt x="68997" y="68520"/>
                </a:cubicBezTo>
                <a:cubicBezTo>
                  <a:pt x="68699" y="68520"/>
                  <a:pt x="68461" y="68282"/>
                  <a:pt x="68461" y="67985"/>
                </a:cubicBezTo>
                <a:cubicBezTo>
                  <a:pt x="68461" y="67687"/>
                  <a:pt x="68699" y="67449"/>
                  <a:pt x="68997" y="67449"/>
                </a:cubicBezTo>
                <a:close/>
                <a:moveTo>
                  <a:pt x="117392" y="67519"/>
                </a:moveTo>
                <a:cubicBezTo>
                  <a:pt x="117530" y="67519"/>
                  <a:pt x="117665" y="67566"/>
                  <a:pt x="117765" y="67675"/>
                </a:cubicBezTo>
                <a:cubicBezTo>
                  <a:pt x="117872" y="67770"/>
                  <a:pt x="117920" y="67913"/>
                  <a:pt x="117920" y="68044"/>
                </a:cubicBezTo>
                <a:cubicBezTo>
                  <a:pt x="117920" y="68092"/>
                  <a:pt x="117920" y="68128"/>
                  <a:pt x="117908" y="68175"/>
                </a:cubicBezTo>
                <a:cubicBezTo>
                  <a:pt x="117860" y="68354"/>
                  <a:pt x="117705" y="68520"/>
                  <a:pt x="117515" y="68568"/>
                </a:cubicBezTo>
                <a:cubicBezTo>
                  <a:pt x="117470" y="68577"/>
                  <a:pt x="117426" y="68581"/>
                  <a:pt x="117382" y="68581"/>
                </a:cubicBezTo>
                <a:cubicBezTo>
                  <a:pt x="117243" y="68581"/>
                  <a:pt x="117115" y="68534"/>
                  <a:pt x="117015" y="68425"/>
                </a:cubicBezTo>
                <a:cubicBezTo>
                  <a:pt x="116872" y="68294"/>
                  <a:pt x="116836" y="68104"/>
                  <a:pt x="116872" y="67925"/>
                </a:cubicBezTo>
                <a:cubicBezTo>
                  <a:pt x="116919" y="67747"/>
                  <a:pt x="117062" y="67580"/>
                  <a:pt x="117265" y="67532"/>
                </a:cubicBezTo>
                <a:cubicBezTo>
                  <a:pt x="117307" y="67524"/>
                  <a:pt x="117350" y="67519"/>
                  <a:pt x="117392" y="67519"/>
                </a:cubicBezTo>
                <a:close/>
                <a:moveTo>
                  <a:pt x="117403" y="67226"/>
                </a:moveTo>
                <a:cubicBezTo>
                  <a:pt x="117330" y="67226"/>
                  <a:pt x="117256" y="67237"/>
                  <a:pt x="117181" y="67258"/>
                </a:cubicBezTo>
                <a:cubicBezTo>
                  <a:pt x="116908" y="67330"/>
                  <a:pt x="116669" y="67556"/>
                  <a:pt x="116598" y="67854"/>
                </a:cubicBezTo>
                <a:cubicBezTo>
                  <a:pt x="116574" y="67901"/>
                  <a:pt x="116562" y="67985"/>
                  <a:pt x="116562" y="68044"/>
                </a:cubicBezTo>
                <a:cubicBezTo>
                  <a:pt x="116562" y="68270"/>
                  <a:pt x="116658" y="68461"/>
                  <a:pt x="116800" y="68628"/>
                </a:cubicBezTo>
                <a:cubicBezTo>
                  <a:pt x="116961" y="68779"/>
                  <a:pt x="117154" y="68857"/>
                  <a:pt x="117361" y="68857"/>
                </a:cubicBezTo>
                <a:cubicBezTo>
                  <a:pt x="117431" y="68857"/>
                  <a:pt x="117502" y="68848"/>
                  <a:pt x="117574" y="68830"/>
                </a:cubicBezTo>
                <a:cubicBezTo>
                  <a:pt x="117860" y="68759"/>
                  <a:pt x="118098" y="68532"/>
                  <a:pt x="118170" y="68235"/>
                </a:cubicBezTo>
                <a:cubicBezTo>
                  <a:pt x="118241" y="67949"/>
                  <a:pt x="118158" y="67651"/>
                  <a:pt x="117955" y="67461"/>
                </a:cubicBezTo>
                <a:cubicBezTo>
                  <a:pt x="117805" y="67311"/>
                  <a:pt x="117610" y="67226"/>
                  <a:pt x="117403" y="67226"/>
                </a:cubicBezTo>
                <a:close/>
                <a:moveTo>
                  <a:pt x="104668" y="29420"/>
                </a:moveTo>
                <a:cubicBezTo>
                  <a:pt x="104156" y="29420"/>
                  <a:pt x="103704" y="29849"/>
                  <a:pt x="103704" y="30373"/>
                </a:cubicBezTo>
                <a:cubicBezTo>
                  <a:pt x="103704" y="30897"/>
                  <a:pt x="104132" y="31325"/>
                  <a:pt x="104656" y="31325"/>
                </a:cubicBezTo>
                <a:cubicBezTo>
                  <a:pt x="104704" y="31325"/>
                  <a:pt x="104751" y="31325"/>
                  <a:pt x="104787" y="31313"/>
                </a:cubicBezTo>
                <a:lnTo>
                  <a:pt x="123682" y="50054"/>
                </a:lnTo>
                <a:lnTo>
                  <a:pt x="130135" y="50054"/>
                </a:lnTo>
                <a:lnTo>
                  <a:pt x="150781" y="70533"/>
                </a:lnTo>
                <a:lnTo>
                  <a:pt x="151579" y="69723"/>
                </a:lnTo>
                <a:lnTo>
                  <a:pt x="130612" y="48923"/>
                </a:lnTo>
                <a:lnTo>
                  <a:pt x="124158" y="48923"/>
                </a:lnTo>
                <a:lnTo>
                  <a:pt x="105609" y="30504"/>
                </a:lnTo>
                <a:cubicBezTo>
                  <a:pt x="105609" y="30468"/>
                  <a:pt x="105620" y="30421"/>
                  <a:pt x="105620" y="30373"/>
                </a:cubicBezTo>
                <a:cubicBezTo>
                  <a:pt x="105620" y="29849"/>
                  <a:pt x="105192" y="29420"/>
                  <a:pt x="104668" y="29420"/>
                </a:cubicBezTo>
                <a:close/>
                <a:moveTo>
                  <a:pt x="76950" y="69854"/>
                </a:moveTo>
                <a:cubicBezTo>
                  <a:pt x="77248" y="69854"/>
                  <a:pt x="77486" y="70092"/>
                  <a:pt x="77486" y="70390"/>
                </a:cubicBezTo>
                <a:cubicBezTo>
                  <a:pt x="77486" y="70687"/>
                  <a:pt x="77248" y="70926"/>
                  <a:pt x="76950" y="70926"/>
                </a:cubicBezTo>
                <a:cubicBezTo>
                  <a:pt x="76653" y="70914"/>
                  <a:pt x="76414" y="70675"/>
                  <a:pt x="76414" y="70390"/>
                </a:cubicBezTo>
                <a:cubicBezTo>
                  <a:pt x="76414" y="70092"/>
                  <a:pt x="76653" y="69854"/>
                  <a:pt x="76950" y="69854"/>
                </a:cubicBezTo>
                <a:close/>
                <a:moveTo>
                  <a:pt x="119646" y="69366"/>
                </a:moveTo>
                <a:cubicBezTo>
                  <a:pt x="119122" y="69366"/>
                  <a:pt x="118694" y="69794"/>
                  <a:pt x="118694" y="70318"/>
                </a:cubicBezTo>
                <a:cubicBezTo>
                  <a:pt x="118694" y="70842"/>
                  <a:pt x="119122" y="71271"/>
                  <a:pt x="119646" y="71271"/>
                </a:cubicBezTo>
                <a:cubicBezTo>
                  <a:pt x="120170" y="71271"/>
                  <a:pt x="120599" y="70842"/>
                  <a:pt x="120599" y="70318"/>
                </a:cubicBezTo>
                <a:cubicBezTo>
                  <a:pt x="120599" y="69794"/>
                  <a:pt x="120170" y="69366"/>
                  <a:pt x="119646" y="69366"/>
                </a:cubicBezTo>
                <a:close/>
                <a:moveTo>
                  <a:pt x="50578" y="11811"/>
                </a:moveTo>
                <a:cubicBezTo>
                  <a:pt x="50054" y="11811"/>
                  <a:pt x="49625" y="12252"/>
                  <a:pt x="49625" y="12764"/>
                </a:cubicBezTo>
                <a:cubicBezTo>
                  <a:pt x="49625" y="13085"/>
                  <a:pt x="49768" y="13347"/>
                  <a:pt x="50006" y="13526"/>
                </a:cubicBezTo>
                <a:lnTo>
                  <a:pt x="50006" y="41505"/>
                </a:lnTo>
                <a:lnTo>
                  <a:pt x="30694" y="60984"/>
                </a:lnTo>
                <a:lnTo>
                  <a:pt x="14109" y="60984"/>
                </a:lnTo>
                <a:lnTo>
                  <a:pt x="3572" y="71616"/>
                </a:lnTo>
                <a:lnTo>
                  <a:pt x="4370" y="72414"/>
                </a:lnTo>
                <a:lnTo>
                  <a:pt x="14585" y="62139"/>
                </a:lnTo>
                <a:lnTo>
                  <a:pt x="31147" y="62139"/>
                </a:lnTo>
                <a:lnTo>
                  <a:pt x="31147" y="62115"/>
                </a:lnTo>
                <a:lnTo>
                  <a:pt x="51137" y="41981"/>
                </a:lnTo>
                <a:lnTo>
                  <a:pt x="51137" y="13526"/>
                </a:lnTo>
                <a:cubicBezTo>
                  <a:pt x="51376" y="13347"/>
                  <a:pt x="51530" y="13085"/>
                  <a:pt x="51530" y="12764"/>
                </a:cubicBezTo>
                <a:cubicBezTo>
                  <a:pt x="51530" y="12252"/>
                  <a:pt x="51090" y="11811"/>
                  <a:pt x="50578" y="11811"/>
                </a:cubicBezTo>
                <a:close/>
                <a:moveTo>
                  <a:pt x="29004" y="72259"/>
                </a:moveTo>
                <a:cubicBezTo>
                  <a:pt x="29301" y="72259"/>
                  <a:pt x="29540" y="72497"/>
                  <a:pt x="29540" y="72795"/>
                </a:cubicBezTo>
                <a:cubicBezTo>
                  <a:pt x="29540" y="73092"/>
                  <a:pt x="29301" y="73331"/>
                  <a:pt x="29004" y="73331"/>
                </a:cubicBezTo>
                <a:cubicBezTo>
                  <a:pt x="28706" y="73331"/>
                  <a:pt x="28468" y="73092"/>
                  <a:pt x="28468" y="72795"/>
                </a:cubicBezTo>
                <a:cubicBezTo>
                  <a:pt x="28492" y="72497"/>
                  <a:pt x="28730" y="72259"/>
                  <a:pt x="29004" y="72259"/>
                </a:cubicBezTo>
                <a:close/>
                <a:moveTo>
                  <a:pt x="29004" y="75771"/>
                </a:moveTo>
                <a:cubicBezTo>
                  <a:pt x="29301" y="75771"/>
                  <a:pt x="29540" y="76009"/>
                  <a:pt x="29540" y="76307"/>
                </a:cubicBezTo>
                <a:cubicBezTo>
                  <a:pt x="29540" y="76605"/>
                  <a:pt x="29301" y="76843"/>
                  <a:pt x="29004" y="76843"/>
                </a:cubicBezTo>
                <a:cubicBezTo>
                  <a:pt x="28706" y="76843"/>
                  <a:pt x="28468" y="76605"/>
                  <a:pt x="28468" y="76307"/>
                </a:cubicBezTo>
                <a:cubicBezTo>
                  <a:pt x="28492" y="76009"/>
                  <a:pt x="28730" y="75771"/>
                  <a:pt x="29004" y="75771"/>
                </a:cubicBezTo>
                <a:close/>
                <a:moveTo>
                  <a:pt x="123730" y="55185"/>
                </a:moveTo>
                <a:lnTo>
                  <a:pt x="123539" y="55388"/>
                </a:lnTo>
                <a:lnTo>
                  <a:pt x="140291" y="72104"/>
                </a:lnTo>
                <a:lnTo>
                  <a:pt x="140327" y="72152"/>
                </a:lnTo>
                <a:lnTo>
                  <a:pt x="144590" y="72152"/>
                </a:lnTo>
                <a:lnTo>
                  <a:pt x="149900" y="77462"/>
                </a:lnTo>
                <a:lnTo>
                  <a:pt x="150090" y="77260"/>
                </a:lnTo>
                <a:lnTo>
                  <a:pt x="144732" y="71902"/>
                </a:lnTo>
                <a:lnTo>
                  <a:pt x="144685" y="71854"/>
                </a:lnTo>
                <a:lnTo>
                  <a:pt x="140434" y="71854"/>
                </a:lnTo>
                <a:lnTo>
                  <a:pt x="123730" y="55185"/>
                </a:lnTo>
                <a:close/>
                <a:moveTo>
                  <a:pt x="124325" y="77486"/>
                </a:moveTo>
                <a:cubicBezTo>
                  <a:pt x="124623" y="77486"/>
                  <a:pt x="124861" y="77724"/>
                  <a:pt x="124861" y="78022"/>
                </a:cubicBezTo>
                <a:cubicBezTo>
                  <a:pt x="124861" y="78319"/>
                  <a:pt x="124623" y="78569"/>
                  <a:pt x="124325" y="78569"/>
                </a:cubicBezTo>
                <a:cubicBezTo>
                  <a:pt x="124039" y="78569"/>
                  <a:pt x="123801" y="78319"/>
                  <a:pt x="123801" y="78022"/>
                </a:cubicBezTo>
                <a:cubicBezTo>
                  <a:pt x="123801" y="77724"/>
                  <a:pt x="124028" y="77486"/>
                  <a:pt x="124325" y="77486"/>
                </a:cubicBezTo>
                <a:close/>
                <a:moveTo>
                  <a:pt x="82725" y="79141"/>
                </a:moveTo>
                <a:cubicBezTo>
                  <a:pt x="83022" y="79141"/>
                  <a:pt x="83261" y="79379"/>
                  <a:pt x="83261" y="79677"/>
                </a:cubicBezTo>
                <a:cubicBezTo>
                  <a:pt x="83261" y="79974"/>
                  <a:pt x="83022" y="80212"/>
                  <a:pt x="82725" y="80212"/>
                </a:cubicBezTo>
                <a:cubicBezTo>
                  <a:pt x="82427" y="80212"/>
                  <a:pt x="82189" y="79974"/>
                  <a:pt x="82189" y="79677"/>
                </a:cubicBezTo>
                <a:cubicBezTo>
                  <a:pt x="82189" y="79379"/>
                  <a:pt x="82427" y="79141"/>
                  <a:pt x="82725" y="79141"/>
                </a:cubicBezTo>
                <a:close/>
                <a:moveTo>
                  <a:pt x="68997" y="67163"/>
                </a:moveTo>
                <a:cubicBezTo>
                  <a:pt x="68556" y="67163"/>
                  <a:pt x="68175" y="67532"/>
                  <a:pt x="68175" y="67985"/>
                </a:cubicBezTo>
                <a:cubicBezTo>
                  <a:pt x="68175" y="68163"/>
                  <a:pt x="68235" y="68342"/>
                  <a:pt x="68342" y="68473"/>
                </a:cubicBezTo>
                <a:lnTo>
                  <a:pt x="65354" y="71699"/>
                </a:lnTo>
                <a:lnTo>
                  <a:pt x="65354" y="85094"/>
                </a:lnTo>
                <a:lnTo>
                  <a:pt x="65639" y="85094"/>
                </a:lnTo>
                <a:lnTo>
                  <a:pt x="65639" y="71807"/>
                </a:lnTo>
                <a:lnTo>
                  <a:pt x="68556" y="68663"/>
                </a:lnTo>
                <a:cubicBezTo>
                  <a:pt x="68687" y="68759"/>
                  <a:pt x="68830" y="68794"/>
                  <a:pt x="68997" y="68794"/>
                </a:cubicBezTo>
                <a:cubicBezTo>
                  <a:pt x="69004" y="68794"/>
                  <a:pt x="69011" y="68795"/>
                  <a:pt x="69019" y="68795"/>
                </a:cubicBezTo>
                <a:cubicBezTo>
                  <a:pt x="69461" y="68795"/>
                  <a:pt x="69818" y="68441"/>
                  <a:pt x="69818" y="67985"/>
                </a:cubicBezTo>
                <a:cubicBezTo>
                  <a:pt x="69818" y="67532"/>
                  <a:pt x="69449" y="67163"/>
                  <a:pt x="68997" y="67163"/>
                </a:cubicBezTo>
                <a:close/>
                <a:moveTo>
                  <a:pt x="70914" y="18931"/>
                </a:moveTo>
                <a:cubicBezTo>
                  <a:pt x="70473" y="18931"/>
                  <a:pt x="70104" y="19300"/>
                  <a:pt x="70104" y="19741"/>
                </a:cubicBezTo>
                <a:cubicBezTo>
                  <a:pt x="70104" y="20145"/>
                  <a:pt x="70402" y="20479"/>
                  <a:pt x="70771" y="20550"/>
                </a:cubicBezTo>
                <a:lnTo>
                  <a:pt x="70771" y="35790"/>
                </a:lnTo>
                <a:lnTo>
                  <a:pt x="68854" y="37731"/>
                </a:lnTo>
                <a:lnTo>
                  <a:pt x="68854" y="62258"/>
                </a:lnTo>
                <a:lnTo>
                  <a:pt x="60877" y="70247"/>
                </a:lnTo>
                <a:lnTo>
                  <a:pt x="60829" y="70294"/>
                </a:lnTo>
                <a:lnTo>
                  <a:pt x="60829" y="85118"/>
                </a:lnTo>
                <a:lnTo>
                  <a:pt x="61115" y="85118"/>
                </a:lnTo>
                <a:lnTo>
                  <a:pt x="61115" y="70414"/>
                </a:lnTo>
                <a:lnTo>
                  <a:pt x="69092" y="62413"/>
                </a:lnTo>
                <a:lnTo>
                  <a:pt x="69152" y="62353"/>
                </a:lnTo>
                <a:lnTo>
                  <a:pt x="69152" y="37850"/>
                </a:lnTo>
                <a:lnTo>
                  <a:pt x="71069" y="35909"/>
                </a:lnTo>
                <a:lnTo>
                  <a:pt x="71069" y="20550"/>
                </a:lnTo>
                <a:cubicBezTo>
                  <a:pt x="71450" y="20479"/>
                  <a:pt x="71735" y="20145"/>
                  <a:pt x="71735" y="19741"/>
                </a:cubicBezTo>
                <a:cubicBezTo>
                  <a:pt x="71735" y="19300"/>
                  <a:pt x="71366" y="18931"/>
                  <a:pt x="70914" y="18931"/>
                </a:cubicBezTo>
                <a:close/>
                <a:moveTo>
                  <a:pt x="68997" y="64460"/>
                </a:moveTo>
                <a:cubicBezTo>
                  <a:pt x="68556" y="64460"/>
                  <a:pt x="68175" y="64830"/>
                  <a:pt x="68175" y="65270"/>
                </a:cubicBezTo>
                <a:cubicBezTo>
                  <a:pt x="68175" y="65449"/>
                  <a:pt x="68235" y="65615"/>
                  <a:pt x="68330" y="65734"/>
                </a:cubicBezTo>
                <a:lnTo>
                  <a:pt x="63103" y="71009"/>
                </a:lnTo>
                <a:lnTo>
                  <a:pt x="63103" y="85118"/>
                </a:lnTo>
                <a:lnTo>
                  <a:pt x="63389" y="85118"/>
                </a:lnTo>
                <a:lnTo>
                  <a:pt x="63389" y="71128"/>
                </a:lnTo>
                <a:lnTo>
                  <a:pt x="68532" y="65961"/>
                </a:lnTo>
                <a:cubicBezTo>
                  <a:pt x="68675" y="66044"/>
                  <a:pt x="68830" y="66103"/>
                  <a:pt x="68997" y="66103"/>
                </a:cubicBezTo>
                <a:cubicBezTo>
                  <a:pt x="69449" y="66092"/>
                  <a:pt x="69818" y="65734"/>
                  <a:pt x="69818" y="65270"/>
                </a:cubicBezTo>
                <a:cubicBezTo>
                  <a:pt x="69818" y="64830"/>
                  <a:pt x="69449" y="64460"/>
                  <a:pt x="68997" y="64460"/>
                </a:cubicBezTo>
                <a:close/>
                <a:moveTo>
                  <a:pt x="29004" y="68306"/>
                </a:moveTo>
                <a:cubicBezTo>
                  <a:pt x="28694" y="68306"/>
                  <a:pt x="28432" y="68461"/>
                  <a:pt x="28242" y="68699"/>
                </a:cubicBezTo>
                <a:lnTo>
                  <a:pt x="17336" y="68699"/>
                </a:lnTo>
                <a:lnTo>
                  <a:pt x="0" y="86154"/>
                </a:lnTo>
                <a:lnTo>
                  <a:pt x="810" y="86951"/>
                </a:lnTo>
                <a:lnTo>
                  <a:pt x="17812" y="69830"/>
                </a:lnTo>
                <a:lnTo>
                  <a:pt x="28242" y="69830"/>
                </a:lnTo>
                <a:cubicBezTo>
                  <a:pt x="28432" y="70068"/>
                  <a:pt x="28694" y="70211"/>
                  <a:pt x="29004" y="70211"/>
                </a:cubicBezTo>
                <a:cubicBezTo>
                  <a:pt x="29528" y="70211"/>
                  <a:pt x="29956" y="69783"/>
                  <a:pt x="29956" y="69259"/>
                </a:cubicBezTo>
                <a:cubicBezTo>
                  <a:pt x="29956" y="68747"/>
                  <a:pt x="29528" y="68306"/>
                  <a:pt x="29004" y="68306"/>
                </a:cubicBezTo>
                <a:close/>
                <a:moveTo>
                  <a:pt x="16538" y="86642"/>
                </a:moveTo>
                <a:cubicBezTo>
                  <a:pt x="16836" y="86642"/>
                  <a:pt x="17074" y="86880"/>
                  <a:pt x="17074" y="87177"/>
                </a:cubicBezTo>
                <a:cubicBezTo>
                  <a:pt x="17074" y="87475"/>
                  <a:pt x="16836" y="87713"/>
                  <a:pt x="16538" y="87713"/>
                </a:cubicBezTo>
                <a:cubicBezTo>
                  <a:pt x="16240" y="87713"/>
                  <a:pt x="16002" y="87475"/>
                  <a:pt x="16002" y="87177"/>
                </a:cubicBezTo>
                <a:cubicBezTo>
                  <a:pt x="16002" y="86880"/>
                  <a:pt x="16240" y="86642"/>
                  <a:pt x="16538" y="86642"/>
                </a:cubicBezTo>
                <a:close/>
                <a:moveTo>
                  <a:pt x="71128" y="86927"/>
                </a:moveTo>
                <a:cubicBezTo>
                  <a:pt x="71426" y="86927"/>
                  <a:pt x="71664" y="87166"/>
                  <a:pt x="71664" y="87463"/>
                </a:cubicBezTo>
                <a:cubicBezTo>
                  <a:pt x="71664" y="87761"/>
                  <a:pt x="71426" y="87999"/>
                  <a:pt x="71128" y="87999"/>
                </a:cubicBezTo>
                <a:cubicBezTo>
                  <a:pt x="70830" y="87999"/>
                  <a:pt x="70592" y="87761"/>
                  <a:pt x="70592" y="87463"/>
                </a:cubicBezTo>
                <a:cubicBezTo>
                  <a:pt x="70592" y="87166"/>
                  <a:pt x="70830" y="86927"/>
                  <a:pt x="71128" y="86927"/>
                </a:cubicBezTo>
                <a:close/>
                <a:moveTo>
                  <a:pt x="71128" y="86630"/>
                </a:moveTo>
                <a:cubicBezTo>
                  <a:pt x="70676" y="86630"/>
                  <a:pt x="70307" y="86999"/>
                  <a:pt x="70307" y="87451"/>
                </a:cubicBezTo>
                <a:cubicBezTo>
                  <a:pt x="70307" y="87916"/>
                  <a:pt x="70664" y="88273"/>
                  <a:pt x="71128" y="88273"/>
                </a:cubicBezTo>
                <a:cubicBezTo>
                  <a:pt x="71569" y="88273"/>
                  <a:pt x="71950" y="87892"/>
                  <a:pt x="71950" y="87451"/>
                </a:cubicBezTo>
                <a:cubicBezTo>
                  <a:pt x="71950" y="86999"/>
                  <a:pt x="71569" y="86630"/>
                  <a:pt x="71128" y="86630"/>
                </a:cubicBezTo>
                <a:close/>
                <a:moveTo>
                  <a:pt x="14276" y="88928"/>
                </a:moveTo>
                <a:cubicBezTo>
                  <a:pt x="14573" y="88928"/>
                  <a:pt x="14811" y="89166"/>
                  <a:pt x="14811" y="89463"/>
                </a:cubicBezTo>
                <a:cubicBezTo>
                  <a:pt x="14811" y="89761"/>
                  <a:pt x="14573" y="89999"/>
                  <a:pt x="14276" y="89999"/>
                </a:cubicBezTo>
                <a:cubicBezTo>
                  <a:pt x="13978" y="89975"/>
                  <a:pt x="13740" y="89737"/>
                  <a:pt x="13740" y="89463"/>
                </a:cubicBezTo>
                <a:cubicBezTo>
                  <a:pt x="13740" y="89166"/>
                  <a:pt x="13978" y="88928"/>
                  <a:pt x="14276" y="88928"/>
                </a:cubicBezTo>
                <a:close/>
                <a:moveTo>
                  <a:pt x="29004" y="71961"/>
                </a:moveTo>
                <a:cubicBezTo>
                  <a:pt x="28599" y="71961"/>
                  <a:pt x="28277" y="72259"/>
                  <a:pt x="28206" y="72628"/>
                </a:cubicBezTo>
                <a:lnTo>
                  <a:pt x="18991" y="72628"/>
                </a:lnTo>
                <a:lnTo>
                  <a:pt x="1786" y="89975"/>
                </a:lnTo>
                <a:lnTo>
                  <a:pt x="2000" y="90178"/>
                </a:lnTo>
                <a:lnTo>
                  <a:pt x="19122" y="72914"/>
                </a:lnTo>
                <a:lnTo>
                  <a:pt x="28206" y="72914"/>
                </a:lnTo>
                <a:lnTo>
                  <a:pt x="28206" y="72926"/>
                </a:lnTo>
                <a:cubicBezTo>
                  <a:pt x="28277" y="73307"/>
                  <a:pt x="28611" y="73592"/>
                  <a:pt x="29004" y="73592"/>
                </a:cubicBezTo>
                <a:cubicBezTo>
                  <a:pt x="29456" y="73592"/>
                  <a:pt x="29825" y="73223"/>
                  <a:pt x="29825" y="72771"/>
                </a:cubicBezTo>
                <a:cubicBezTo>
                  <a:pt x="29825" y="72330"/>
                  <a:pt x="29456" y="71961"/>
                  <a:pt x="29004" y="71961"/>
                </a:cubicBezTo>
                <a:close/>
                <a:moveTo>
                  <a:pt x="71128" y="89880"/>
                </a:moveTo>
                <a:cubicBezTo>
                  <a:pt x="71426" y="89880"/>
                  <a:pt x="71664" y="90118"/>
                  <a:pt x="71664" y="90416"/>
                </a:cubicBezTo>
                <a:cubicBezTo>
                  <a:pt x="71664" y="90714"/>
                  <a:pt x="71426" y="90952"/>
                  <a:pt x="71128" y="90952"/>
                </a:cubicBezTo>
                <a:cubicBezTo>
                  <a:pt x="70830" y="90952"/>
                  <a:pt x="70592" y="90714"/>
                  <a:pt x="70592" y="90416"/>
                </a:cubicBezTo>
                <a:cubicBezTo>
                  <a:pt x="70592" y="90118"/>
                  <a:pt x="70830" y="89880"/>
                  <a:pt x="71128" y="89880"/>
                </a:cubicBezTo>
                <a:close/>
                <a:moveTo>
                  <a:pt x="71128" y="89583"/>
                </a:moveTo>
                <a:cubicBezTo>
                  <a:pt x="70676" y="89583"/>
                  <a:pt x="70307" y="89952"/>
                  <a:pt x="70307" y="90392"/>
                </a:cubicBezTo>
                <a:cubicBezTo>
                  <a:pt x="70307" y="90857"/>
                  <a:pt x="70664" y="91214"/>
                  <a:pt x="71128" y="91214"/>
                </a:cubicBezTo>
                <a:cubicBezTo>
                  <a:pt x="71569" y="91214"/>
                  <a:pt x="71950" y="90845"/>
                  <a:pt x="71950" y="90392"/>
                </a:cubicBezTo>
                <a:cubicBezTo>
                  <a:pt x="71950" y="89952"/>
                  <a:pt x="71569" y="89583"/>
                  <a:pt x="71128" y="89583"/>
                </a:cubicBezTo>
                <a:close/>
                <a:moveTo>
                  <a:pt x="12025" y="91178"/>
                </a:moveTo>
                <a:cubicBezTo>
                  <a:pt x="12323" y="91178"/>
                  <a:pt x="12561" y="91416"/>
                  <a:pt x="12561" y="91714"/>
                </a:cubicBezTo>
                <a:cubicBezTo>
                  <a:pt x="12561" y="92011"/>
                  <a:pt x="12323" y="92261"/>
                  <a:pt x="12025" y="92261"/>
                </a:cubicBezTo>
                <a:cubicBezTo>
                  <a:pt x="11728" y="92261"/>
                  <a:pt x="11490" y="92011"/>
                  <a:pt x="11490" y="91714"/>
                </a:cubicBezTo>
                <a:cubicBezTo>
                  <a:pt x="11490" y="91416"/>
                  <a:pt x="11728" y="91178"/>
                  <a:pt x="12025" y="91178"/>
                </a:cubicBezTo>
                <a:close/>
                <a:moveTo>
                  <a:pt x="29004" y="75474"/>
                </a:moveTo>
                <a:cubicBezTo>
                  <a:pt x="28599" y="75474"/>
                  <a:pt x="28277" y="75771"/>
                  <a:pt x="28206" y="76140"/>
                </a:cubicBezTo>
                <a:lnTo>
                  <a:pt x="20479" y="76140"/>
                </a:lnTo>
                <a:lnTo>
                  <a:pt x="3274" y="93500"/>
                </a:lnTo>
                <a:lnTo>
                  <a:pt x="3489" y="93702"/>
                </a:lnTo>
                <a:lnTo>
                  <a:pt x="20610" y="76438"/>
                </a:lnTo>
                <a:lnTo>
                  <a:pt x="28206" y="76438"/>
                </a:lnTo>
                <a:cubicBezTo>
                  <a:pt x="28277" y="76819"/>
                  <a:pt x="28611" y="77105"/>
                  <a:pt x="29004" y="77105"/>
                </a:cubicBezTo>
                <a:cubicBezTo>
                  <a:pt x="29456" y="77105"/>
                  <a:pt x="29825" y="76736"/>
                  <a:pt x="29825" y="76283"/>
                </a:cubicBezTo>
                <a:cubicBezTo>
                  <a:pt x="29825" y="75843"/>
                  <a:pt x="29456" y="75474"/>
                  <a:pt x="29004" y="75474"/>
                </a:cubicBezTo>
                <a:close/>
                <a:moveTo>
                  <a:pt x="50197" y="48625"/>
                </a:moveTo>
                <a:cubicBezTo>
                  <a:pt x="49756" y="48625"/>
                  <a:pt x="49387" y="48994"/>
                  <a:pt x="49387" y="49435"/>
                </a:cubicBezTo>
                <a:cubicBezTo>
                  <a:pt x="49387" y="49613"/>
                  <a:pt x="49447" y="49780"/>
                  <a:pt x="49530" y="49911"/>
                </a:cubicBezTo>
                <a:lnTo>
                  <a:pt x="40660" y="58841"/>
                </a:lnTo>
                <a:lnTo>
                  <a:pt x="40660" y="82629"/>
                </a:lnTo>
                <a:lnTo>
                  <a:pt x="28897" y="94476"/>
                </a:lnTo>
                <a:lnTo>
                  <a:pt x="29111" y="94667"/>
                </a:lnTo>
                <a:lnTo>
                  <a:pt x="40958" y="82736"/>
                </a:lnTo>
                <a:lnTo>
                  <a:pt x="40958" y="58960"/>
                </a:lnTo>
                <a:lnTo>
                  <a:pt x="49744" y="50113"/>
                </a:lnTo>
                <a:cubicBezTo>
                  <a:pt x="49875" y="50197"/>
                  <a:pt x="50042" y="50256"/>
                  <a:pt x="50197" y="50256"/>
                </a:cubicBezTo>
                <a:cubicBezTo>
                  <a:pt x="50661" y="50256"/>
                  <a:pt x="51018" y="49899"/>
                  <a:pt x="51018" y="49435"/>
                </a:cubicBezTo>
                <a:cubicBezTo>
                  <a:pt x="51018" y="48994"/>
                  <a:pt x="50649" y="48625"/>
                  <a:pt x="50197" y="48625"/>
                </a:cubicBezTo>
                <a:close/>
                <a:moveTo>
                  <a:pt x="51542" y="99108"/>
                </a:moveTo>
                <a:cubicBezTo>
                  <a:pt x="51840" y="99108"/>
                  <a:pt x="52078" y="99346"/>
                  <a:pt x="52078" y="99643"/>
                </a:cubicBezTo>
                <a:cubicBezTo>
                  <a:pt x="52078" y="99941"/>
                  <a:pt x="51840" y="100179"/>
                  <a:pt x="51542" y="100179"/>
                </a:cubicBezTo>
                <a:cubicBezTo>
                  <a:pt x="51245" y="100179"/>
                  <a:pt x="51006" y="99941"/>
                  <a:pt x="51006" y="99643"/>
                </a:cubicBezTo>
                <a:cubicBezTo>
                  <a:pt x="51006" y="99346"/>
                  <a:pt x="51245" y="99108"/>
                  <a:pt x="51542" y="99108"/>
                </a:cubicBezTo>
                <a:close/>
                <a:moveTo>
                  <a:pt x="105204" y="39029"/>
                </a:moveTo>
                <a:cubicBezTo>
                  <a:pt x="104763" y="39029"/>
                  <a:pt x="104394" y="39410"/>
                  <a:pt x="104394" y="39850"/>
                </a:cubicBezTo>
                <a:cubicBezTo>
                  <a:pt x="104394" y="40303"/>
                  <a:pt x="104763" y="40672"/>
                  <a:pt x="105204" y="40672"/>
                </a:cubicBezTo>
                <a:cubicBezTo>
                  <a:pt x="105382" y="40672"/>
                  <a:pt x="105549" y="40612"/>
                  <a:pt x="105668" y="40517"/>
                </a:cubicBezTo>
                <a:lnTo>
                  <a:pt x="142054" y="76831"/>
                </a:lnTo>
                <a:lnTo>
                  <a:pt x="142054" y="99108"/>
                </a:lnTo>
                <a:lnTo>
                  <a:pt x="143899" y="100965"/>
                </a:lnTo>
                <a:lnTo>
                  <a:pt x="150507" y="100965"/>
                </a:lnTo>
                <a:lnTo>
                  <a:pt x="150507" y="100679"/>
                </a:lnTo>
                <a:lnTo>
                  <a:pt x="144018" y="100679"/>
                </a:lnTo>
                <a:lnTo>
                  <a:pt x="142339" y="98988"/>
                </a:lnTo>
                <a:lnTo>
                  <a:pt x="142339" y="76724"/>
                </a:lnTo>
                <a:lnTo>
                  <a:pt x="105882" y="40315"/>
                </a:lnTo>
                <a:cubicBezTo>
                  <a:pt x="105966" y="40184"/>
                  <a:pt x="106025" y="40017"/>
                  <a:pt x="106025" y="39850"/>
                </a:cubicBezTo>
                <a:cubicBezTo>
                  <a:pt x="106025" y="39410"/>
                  <a:pt x="105656" y="39029"/>
                  <a:pt x="105204" y="39029"/>
                </a:cubicBezTo>
                <a:close/>
                <a:moveTo>
                  <a:pt x="59400" y="26003"/>
                </a:moveTo>
                <a:cubicBezTo>
                  <a:pt x="58948" y="26003"/>
                  <a:pt x="58579" y="26372"/>
                  <a:pt x="58579" y="26813"/>
                </a:cubicBezTo>
                <a:cubicBezTo>
                  <a:pt x="58579" y="27218"/>
                  <a:pt x="58877" y="27551"/>
                  <a:pt x="59246" y="27623"/>
                </a:cubicBezTo>
                <a:lnTo>
                  <a:pt x="59246" y="40505"/>
                </a:lnTo>
                <a:lnTo>
                  <a:pt x="57626" y="42148"/>
                </a:lnTo>
                <a:lnTo>
                  <a:pt x="57626" y="55138"/>
                </a:lnTo>
                <a:lnTo>
                  <a:pt x="48304" y="64496"/>
                </a:lnTo>
                <a:lnTo>
                  <a:pt x="48304" y="81332"/>
                </a:lnTo>
                <a:lnTo>
                  <a:pt x="28920" y="100834"/>
                </a:lnTo>
                <a:lnTo>
                  <a:pt x="29111" y="101024"/>
                </a:lnTo>
                <a:lnTo>
                  <a:pt x="48566" y="81486"/>
                </a:lnTo>
                <a:lnTo>
                  <a:pt x="48601" y="81439"/>
                </a:lnTo>
                <a:lnTo>
                  <a:pt x="48601" y="64603"/>
                </a:lnTo>
                <a:lnTo>
                  <a:pt x="57924" y="55245"/>
                </a:lnTo>
                <a:lnTo>
                  <a:pt x="57924" y="42255"/>
                </a:lnTo>
                <a:lnTo>
                  <a:pt x="59543" y="40612"/>
                </a:lnTo>
                <a:lnTo>
                  <a:pt x="59543" y="27623"/>
                </a:lnTo>
                <a:cubicBezTo>
                  <a:pt x="59936" y="27551"/>
                  <a:pt x="60210" y="27218"/>
                  <a:pt x="60210" y="26813"/>
                </a:cubicBezTo>
                <a:cubicBezTo>
                  <a:pt x="60210" y="26372"/>
                  <a:pt x="59841" y="26003"/>
                  <a:pt x="59400" y="26003"/>
                </a:cubicBezTo>
                <a:close/>
                <a:moveTo>
                  <a:pt x="12014" y="90904"/>
                </a:moveTo>
                <a:cubicBezTo>
                  <a:pt x="11561" y="90904"/>
                  <a:pt x="11192" y="91273"/>
                  <a:pt x="11192" y="91726"/>
                </a:cubicBezTo>
                <a:cubicBezTo>
                  <a:pt x="11192" y="92119"/>
                  <a:pt x="11490" y="92452"/>
                  <a:pt x="11859" y="92523"/>
                </a:cubicBezTo>
                <a:lnTo>
                  <a:pt x="11859" y="102465"/>
                </a:lnTo>
                <a:lnTo>
                  <a:pt x="11478" y="102858"/>
                </a:lnTo>
                <a:lnTo>
                  <a:pt x="5763" y="102858"/>
                </a:lnTo>
                <a:lnTo>
                  <a:pt x="5763" y="103132"/>
                </a:lnTo>
                <a:lnTo>
                  <a:pt x="11609" y="103132"/>
                </a:lnTo>
                <a:lnTo>
                  <a:pt x="12156" y="102572"/>
                </a:lnTo>
                <a:lnTo>
                  <a:pt x="12156" y="92523"/>
                </a:lnTo>
                <a:cubicBezTo>
                  <a:pt x="12549" y="92452"/>
                  <a:pt x="12835" y="92119"/>
                  <a:pt x="12835" y="91726"/>
                </a:cubicBezTo>
                <a:cubicBezTo>
                  <a:pt x="12835" y="91273"/>
                  <a:pt x="12454" y="90904"/>
                  <a:pt x="12014" y="90904"/>
                </a:cubicBezTo>
                <a:close/>
                <a:moveTo>
                  <a:pt x="88690" y="33218"/>
                </a:moveTo>
                <a:cubicBezTo>
                  <a:pt x="88237" y="33218"/>
                  <a:pt x="87868" y="33588"/>
                  <a:pt x="87868" y="34040"/>
                </a:cubicBezTo>
                <a:cubicBezTo>
                  <a:pt x="87868" y="34481"/>
                  <a:pt x="88237" y="34850"/>
                  <a:pt x="88690" y="34850"/>
                </a:cubicBezTo>
                <a:cubicBezTo>
                  <a:pt x="88868" y="34850"/>
                  <a:pt x="89023" y="34790"/>
                  <a:pt x="89142" y="34707"/>
                </a:cubicBezTo>
                <a:lnTo>
                  <a:pt x="105097" y="50625"/>
                </a:lnTo>
                <a:lnTo>
                  <a:pt x="105144" y="50673"/>
                </a:lnTo>
                <a:lnTo>
                  <a:pt x="112871" y="50673"/>
                </a:lnTo>
                <a:lnTo>
                  <a:pt x="139791" y="77557"/>
                </a:lnTo>
                <a:lnTo>
                  <a:pt x="139791" y="99822"/>
                </a:lnTo>
                <a:lnTo>
                  <a:pt x="143185" y="103191"/>
                </a:lnTo>
                <a:lnTo>
                  <a:pt x="150709" y="103191"/>
                </a:lnTo>
                <a:lnTo>
                  <a:pt x="150709" y="102918"/>
                </a:lnTo>
                <a:lnTo>
                  <a:pt x="143292" y="102918"/>
                </a:lnTo>
                <a:lnTo>
                  <a:pt x="140077" y="99703"/>
                </a:lnTo>
                <a:lnTo>
                  <a:pt x="140077" y="77414"/>
                </a:lnTo>
                <a:lnTo>
                  <a:pt x="113038" y="50423"/>
                </a:lnTo>
                <a:lnTo>
                  <a:pt x="112990" y="50375"/>
                </a:lnTo>
                <a:lnTo>
                  <a:pt x="105263" y="50375"/>
                </a:lnTo>
                <a:lnTo>
                  <a:pt x="89357" y="34492"/>
                </a:lnTo>
                <a:cubicBezTo>
                  <a:pt x="89440" y="34361"/>
                  <a:pt x="89499" y="34195"/>
                  <a:pt x="89499" y="34040"/>
                </a:cubicBezTo>
                <a:cubicBezTo>
                  <a:pt x="89499" y="33588"/>
                  <a:pt x="89130" y="33218"/>
                  <a:pt x="88690" y="33218"/>
                </a:cubicBezTo>
                <a:close/>
                <a:moveTo>
                  <a:pt x="62365" y="42982"/>
                </a:moveTo>
                <a:cubicBezTo>
                  <a:pt x="61913" y="42982"/>
                  <a:pt x="61544" y="43351"/>
                  <a:pt x="61544" y="43803"/>
                </a:cubicBezTo>
                <a:cubicBezTo>
                  <a:pt x="61544" y="44196"/>
                  <a:pt x="61841" y="44529"/>
                  <a:pt x="62210" y="44601"/>
                </a:cubicBezTo>
                <a:lnTo>
                  <a:pt x="62210" y="50268"/>
                </a:lnTo>
                <a:lnTo>
                  <a:pt x="59900" y="52590"/>
                </a:lnTo>
                <a:lnTo>
                  <a:pt x="59900" y="55852"/>
                </a:lnTo>
                <a:lnTo>
                  <a:pt x="50602" y="65199"/>
                </a:lnTo>
                <a:lnTo>
                  <a:pt x="50602" y="82046"/>
                </a:lnTo>
                <a:lnTo>
                  <a:pt x="28920" y="103834"/>
                </a:lnTo>
                <a:lnTo>
                  <a:pt x="29111" y="104025"/>
                </a:lnTo>
                <a:lnTo>
                  <a:pt x="50840" y="82213"/>
                </a:lnTo>
                <a:lnTo>
                  <a:pt x="50887" y="82165"/>
                </a:lnTo>
                <a:lnTo>
                  <a:pt x="50887" y="65318"/>
                </a:lnTo>
                <a:lnTo>
                  <a:pt x="60198" y="55959"/>
                </a:lnTo>
                <a:lnTo>
                  <a:pt x="60198" y="52697"/>
                </a:lnTo>
                <a:lnTo>
                  <a:pt x="62508" y="50375"/>
                </a:lnTo>
                <a:lnTo>
                  <a:pt x="62508" y="44601"/>
                </a:lnTo>
                <a:cubicBezTo>
                  <a:pt x="62901" y="44529"/>
                  <a:pt x="63175" y="44196"/>
                  <a:pt x="63175" y="43803"/>
                </a:cubicBezTo>
                <a:cubicBezTo>
                  <a:pt x="63175" y="43351"/>
                  <a:pt x="62806" y="42982"/>
                  <a:pt x="62365" y="42982"/>
                </a:cubicBezTo>
                <a:close/>
                <a:moveTo>
                  <a:pt x="14276" y="88630"/>
                </a:moveTo>
                <a:cubicBezTo>
                  <a:pt x="13823" y="88630"/>
                  <a:pt x="13454" y="88999"/>
                  <a:pt x="13454" y="89440"/>
                </a:cubicBezTo>
                <a:cubicBezTo>
                  <a:pt x="13454" y="89844"/>
                  <a:pt x="13752" y="90178"/>
                  <a:pt x="14121" y="90249"/>
                </a:cubicBezTo>
                <a:lnTo>
                  <a:pt x="14121" y="103168"/>
                </a:lnTo>
                <a:lnTo>
                  <a:pt x="12204" y="105096"/>
                </a:lnTo>
                <a:lnTo>
                  <a:pt x="5656" y="105096"/>
                </a:lnTo>
                <a:lnTo>
                  <a:pt x="5656" y="105382"/>
                </a:lnTo>
                <a:lnTo>
                  <a:pt x="12323" y="105382"/>
                </a:lnTo>
                <a:lnTo>
                  <a:pt x="14407" y="103287"/>
                </a:lnTo>
                <a:lnTo>
                  <a:pt x="14407" y="90249"/>
                </a:lnTo>
                <a:lnTo>
                  <a:pt x="14419" y="90249"/>
                </a:lnTo>
                <a:cubicBezTo>
                  <a:pt x="14811" y="90178"/>
                  <a:pt x="15097" y="89844"/>
                  <a:pt x="15097" y="89440"/>
                </a:cubicBezTo>
                <a:cubicBezTo>
                  <a:pt x="15097" y="88999"/>
                  <a:pt x="14716" y="88630"/>
                  <a:pt x="14276" y="88630"/>
                </a:cubicBezTo>
                <a:close/>
                <a:moveTo>
                  <a:pt x="65949" y="104680"/>
                </a:moveTo>
                <a:cubicBezTo>
                  <a:pt x="66246" y="104680"/>
                  <a:pt x="66485" y="104918"/>
                  <a:pt x="66485" y="105215"/>
                </a:cubicBezTo>
                <a:cubicBezTo>
                  <a:pt x="66485" y="105513"/>
                  <a:pt x="66246" y="105751"/>
                  <a:pt x="65949" y="105751"/>
                </a:cubicBezTo>
                <a:cubicBezTo>
                  <a:pt x="65651" y="105751"/>
                  <a:pt x="65413" y="105513"/>
                  <a:pt x="65413" y="105215"/>
                </a:cubicBezTo>
                <a:cubicBezTo>
                  <a:pt x="65413" y="104918"/>
                  <a:pt x="65651" y="104680"/>
                  <a:pt x="65949" y="104680"/>
                </a:cubicBezTo>
                <a:close/>
                <a:moveTo>
                  <a:pt x="50899" y="104918"/>
                </a:moveTo>
                <a:cubicBezTo>
                  <a:pt x="51197" y="104918"/>
                  <a:pt x="51435" y="105156"/>
                  <a:pt x="51435" y="105454"/>
                </a:cubicBezTo>
                <a:cubicBezTo>
                  <a:pt x="51435" y="105751"/>
                  <a:pt x="51197" y="105989"/>
                  <a:pt x="50899" y="105989"/>
                </a:cubicBezTo>
                <a:cubicBezTo>
                  <a:pt x="50602" y="105989"/>
                  <a:pt x="50364" y="105751"/>
                  <a:pt x="50364" y="105454"/>
                </a:cubicBezTo>
                <a:cubicBezTo>
                  <a:pt x="50364" y="105156"/>
                  <a:pt x="50602" y="104918"/>
                  <a:pt x="50899" y="104918"/>
                </a:cubicBezTo>
                <a:close/>
                <a:moveTo>
                  <a:pt x="66616" y="46149"/>
                </a:moveTo>
                <a:lnTo>
                  <a:pt x="66616" y="52042"/>
                </a:lnTo>
                <a:lnTo>
                  <a:pt x="52864" y="65853"/>
                </a:lnTo>
                <a:lnTo>
                  <a:pt x="52816" y="65901"/>
                </a:lnTo>
                <a:lnTo>
                  <a:pt x="52816" y="82748"/>
                </a:lnTo>
                <a:lnTo>
                  <a:pt x="28920" y="106751"/>
                </a:lnTo>
                <a:lnTo>
                  <a:pt x="29111" y="106942"/>
                </a:lnTo>
                <a:lnTo>
                  <a:pt x="53054" y="82915"/>
                </a:lnTo>
                <a:lnTo>
                  <a:pt x="53102" y="82867"/>
                </a:lnTo>
                <a:lnTo>
                  <a:pt x="53102" y="66020"/>
                </a:lnTo>
                <a:lnTo>
                  <a:pt x="66854" y="52209"/>
                </a:lnTo>
                <a:lnTo>
                  <a:pt x="66901" y="52161"/>
                </a:lnTo>
                <a:lnTo>
                  <a:pt x="66901" y="46149"/>
                </a:lnTo>
                <a:close/>
                <a:moveTo>
                  <a:pt x="16538" y="86368"/>
                </a:moveTo>
                <a:cubicBezTo>
                  <a:pt x="16085" y="86368"/>
                  <a:pt x="15716" y="86737"/>
                  <a:pt x="15716" y="87177"/>
                </a:cubicBezTo>
                <a:cubicBezTo>
                  <a:pt x="15716" y="87558"/>
                  <a:pt x="15966" y="87868"/>
                  <a:pt x="16312" y="87975"/>
                </a:cubicBezTo>
                <a:lnTo>
                  <a:pt x="16383" y="103894"/>
                </a:lnTo>
                <a:lnTo>
                  <a:pt x="12930" y="107382"/>
                </a:lnTo>
                <a:lnTo>
                  <a:pt x="5775" y="107382"/>
                </a:lnTo>
                <a:lnTo>
                  <a:pt x="5775" y="107656"/>
                </a:lnTo>
                <a:lnTo>
                  <a:pt x="13049" y="107656"/>
                </a:lnTo>
                <a:lnTo>
                  <a:pt x="16669" y="104013"/>
                </a:lnTo>
                <a:lnTo>
                  <a:pt x="16597" y="87987"/>
                </a:lnTo>
                <a:cubicBezTo>
                  <a:pt x="17014" y="87951"/>
                  <a:pt x="17359" y="87594"/>
                  <a:pt x="17359" y="87177"/>
                </a:cubicBezTo>
                <a:cubicBezTo>
                  <a:pt x="17359" y="86737"/>
                  <a:pt x="16978" y="86368"/>
                  <a:pt x="16538" y="86368"/>
                </a:cubicBezTo>
                <a:close/>
                <a:moveTo>
                  <a:pt x="68199" y="106942"/>
                </a:moveTo>
                <a:cubicBezTo>
                  <a:pt x="68497" y="106942"/>
                  <a:pt x="68735" y="107180"/>
                  <a:pt x="68735" y="107478"/>
                </a:cubicBezTo>
                <a:cubicBezTo>
                  <a:pt x="68735" y="107775"/>
                  <a:pt x="68497" y="108013"/>
                  <a:pt x="68199" y="108013"/>
                </a:cubicBezTo>
                <a:cubicBezTo>
                  <a:pt x="67901" y="108013"/>
                  <a:pt x="67663" y="107775"/>
                  <a:pt x="67663" y="107478"/>
                </a:cubicBezTo>
                <a:cubicBezTo>
                  <a:pt x="67663" y="107180"/>
                  <a:pt x="67901" y="106942"/>
                  <a:pt x="68199" y="106942"/>
                </a:cubicBezTo>
                <a:close/>
                <a:moveTo>
                  <a:pt x="60734" y="107049"/>
                </a:moveTo>
                <a:cubicBezTo>
                  <a:pt x="60222" y="107049"/>
                  <a:pt x="59781" y="107478"/>
                  <a:pt x="59781" y="108001"/>
                </a:cubicBezTo>
                <a:cubicBezTo>
                  <a:pt x="59781" y="108525"/>
                  <a:pt x="60222" y="108954"/>
                  <a:pt x="60734" y="108954"/>
                </a:cubicBezTo>
                <a:cubicBezTo>
                  <a:pt x="61258" y="108954"/>
                  <a:pt x="61686" y="108525"/>
                  <a:pt x="61686" y="108001"/>
                </a:cubicBezTo>
                <a:cubicBezTo>
                  <a:pt x="61710" y="107466"/>
                  <a:pt x="61270" y="107049"/>
                  <a:pt x="60734" y="107049"/>
                </a:cubicBezTo>
                <a:close/>
                <a:moveTo>
                  <a:pt x="70461" y="109228"/>
                </a:moveTo>
                <a:cubicBezTo>
                  <a:pt x="70759" y="109228"/>
                  <a:pt x="70997" y="109466"/>
                  <a:pt x="70997" y="109764"/>
                </a:cubicBezTo>
                <a:cubicBezTo>
                  <a:pt x="70997" y="110061"/>
                  <a:pt x="70759" y="110299"/>
                  <a:pt x="70461" y="110299"/>
                </a:cubicBezTo>
                <a:cubicBezTo>
                  <a:pt x="70164" y="110299"/>
                  <a:pt x="69926" y="110061"/>
                  <a:pt x="69926" y="109764"/>
                </a:cubicBezTo>
                <a:cubicBezTo>
                  <a:pt x="69926" y="109466"/>
                  <a:pt x="70164" y="109228"/>
                  <a:pt x="70461" y="109228"/>
                </a:cubicBezTo>
                <a:close/>
                <a:moveTo>
                  <a:pt x="60734" y="110442"/>
                </a:moveTo>
                <a:cubicBezTo>
                  <a:pt x="61032" y="110442"/>
                  <a:pt x="61270" y="110680"/>
                  <a:pt x="61270" y="110978"/>
                </a:cubicBezTo>
                <a:cubicBezTo>
                  <a:pt x="61270" y="111276"/>
                  <a:pt x="61032" y="111514"/>
                  <a:pt x="60734" y="111514"/>
                </a:cubicBezTo>
                <a:cubicBezTo>
                  <a:pt x="60436" y="111514"/>
                  <a:pt x="60198" y="111276"/>
                  <a:pt x="60198" y="110978"/>
                </a:cubicBezTo>
                <a:cubicBezTo>
                  <a:pt x="60198" y="110680"/>
                  <a:pt x="60436" y="110442"/>
                  <a:pt x="60734" y="110442"/>
                </a:cubicBezTo>
                <a:close/>
                <a:moveTo>
                  <a:pt x="32933" y="66020"/>
                </a:moveTo>
                <a:cubicBezTo>
                  <a:pt x="32492" y="66020"/>
                  <a:pt x="32111" y="66389"/>
                  <a:pt x="32111" y="66842"/>
                </a:cubicBezTo>
                <a:cubicBezTo>
                  <a:pt x="32111" y="67235"/>
                  <a:pt x="32409" y="67568"/>
                  <a:pt x="32790" y="67639"/>
                </a:cubicBezTo>
                <a:lnTo>
                  <a:pt x="32790" y="79772"/>
                </a:lnTo>
                <a:lnTo>
                  <a:pt x="20907" y="91738"/>
                </a:lnTo>
                <a:lnTo>
                  <a:pt x="20907" y="107001"/>
                </a:lnTo>
                <a:lnTo>
                  <a:pt x="16609" y="111335"/>
                </a:lnTo>
                <a:lnTo>
                  <a:pt x="5060" y="111335"/>
                </a:lnTo>
                <a:lnTo>
                  <a:pt x="5060" y="111621"/>
                </a:lnTo>
                <a:lnTo>
                  <a:pt x="16740" y="111621"/>
                </a:lnTo>
                <a:lnTo>
                  <a:pt x="21205" y="107120"/>
                </a:lnTo>
                <a:lnTo>
                  <a:pt x="21205" y="91857"/>
                </a:lnTo>
                <a:lnTo>
                  <a:pt x="33088" y="79891"/>
                </a:lnTo>
                <a:lnTo>
                  <a:pt x="33088" y="67639"/>
                </a:lnTo>
                <a:cubicBezTo>
                  <a:pt x="33469" y="67568"/>
                  <a:pt x="33754" y="67235"/>
                  <a:pt x="33754" y="66842"/>
                </a:cubicBezTo>
                <a:cubicBezTo>
                  <a:pt x="33754" y="66389"/>
                  <a:pt x="33385" y="66020"/>
                  <a:pt x="32933" y="66020"/>
                </a:cubicBezTo>
                <a:close/>
                <a:moveTo>
                  <a:pt x="60734" y="110180"/>
                </a:moveTo>
                <a:cubicBezTo>
                  <a:pt x="60293" y="110180"/>
                  <a:pt x="59924" y="110549"/>
                  <a:pt x="59924" y="110990"/>
                </a:cubicBezTo>
                <a:cubicBezTo>
                  <a:pt x="59924" y="111442"/>
                  <a:pt x="60293" y="111811"/>
                  <a:pt x="60734" y="111811"/>
                </a:cubicBezTo>
                <a:cubicBezTo>
                  <a:pt x="61186" y="111811"/>
                  <a:pt x="61555" y="111442"/>
                  <a:pt x="61555" y="110990"/>
                </a:cubicBezTo>
                <a:cubicBezTo>
                  <a:pt x="61555" y="110538"/>
                  <a:pt x="61198" y="110180"/>
                  <a:pt x="60734" y="110180"/>
                </a:cubicBezTo>
                <a:close/>
                <a:moveTo>
                  <a:pt x="50899" y="111942"/>
                </a:moveTo>
                <a:cubicBezTo>
                  <a:pt x="51197" y="111942"/>
                  <a:pt x="51435" y="112181"/>
                  <a:pt x="51435" y="112478"/>
                </a:cubicBezTo>
                <a:cubicBezTo>
                  <a:pt x="51435" y="112776"/>
                  <a:pt x="51197" y="113014"/>
                  <a:pt x="50899" y="113014"/>
                </a:cubicBezTo>
                <a:cubicBezTo>
                  <a:pt x="50602" y="113014"/>
                  <a:pt x="50364" y="112776"/>
                  <a:pt x="50364" y="112478"/>
                </a:cubicBezTo>
                <a:cubicBezTo>
                  <a:pt x="50364" y="112181"/>
                  <a:pt x="50602" y="111942"/>
                  <a:pt x="50899" y="111942"/>
                </a:cubicBezTo>
                <a:close/>
                <a:moveTo>
                  <a:pt x="35207" y="63722"/>
                </a:moveTo>
                <a:cubicBezTo>
                  <a:pt x="34766" y="63722"/>
                  <a:pt x="34397" y="64103"/>
                  <a:pt x="34397" y="64544"/>
                </a:cubicBezTo>
                <a:cubicBezTo>
                  <a:pt x="34397" y="64949"/>
                  <a:pt x="34695" y="65270"/>
                  <a:pt x="35064" y="65353"/>
                </a:cubicBezTo>
                <a:lnTo>
                  <a:pt x="35064" y="80498"/>
                </a:lnTo>
                <a:lnTo>
                  <a:pt x="23182" y="92464"/>
                </a:lnTo>
                <a:lnTo>
                  <a:pt x="23182" y="107740"/>
                </a:lnTo>
                <a:lnTo>
                  <a:pt x="17371" y="113597"/>
                </a:lnTo>
                <a:lnTo>
                  <a:pt x="5060" y="113597"/>
                </a:lnTo>
                <a:lnTo>
                  <a:pt x="5060" y="113883"/>
                </a:lnTo>
                <a:lnTo>
                  <a:pt x="17502" y="113883"/>
                </a:lnTo>
                <a:lnTo>
                  <a:pt x="23503" y="107835"/>
                </a:lnTo>
                <a:lnTo>
                  <a:pt x="23503" y="92571"/>
                </a:lnTo>
                <a:lnTo>
                  <a:pt x="23479" y="92571"/>
                </a:lnTo>
                <a:lnTo>
                  <a:pt x="35362" y="80605"/>
                </a:lnTo>
                <a:lnTo>
                  <a:pt x="35362" y="65353"/>
                </a:lnTo>
                <a:cubicBezTo>
                  <a:pt x="35755" y="65270"/>
                  <a:pt x="36028" y="64949"/>
                  <a:pt x="36028" y="64544"/>
                </a:cubicBezTo>
                <a:cubicBezTo>
                  <a:pt x="36028" y="64103"/>
                  <a:pt x="35659" y="63722"/>
                  <a:pt x="35207" y="63722"/>
                </a:cubicBezTo>
                <a:close/>
                <a:moveTo>
                  <a:pt x="60734" y="113395"/>
                </a:moveTo>
                <a:cubicBezTo>
                  <a:pt x="61032" y="113395"/>
                  <a:pt x="61270" y="113633"/>
                  <a:pt x="61270" y="113931"/>
                </a:cubicBezTo>
                <a:cubicBezTo>
                  <a:pt x="61270" y="114228"/>
                  <a:pt x="61032" y="114467"/>
                  <a:pt x="60734" y="114467"/>
                </a:cubicBezTo>
                <a:cubicBezTo>
                  <a:pt x="60436" y="114467"/>
                  <a:pt x="60198" y="114228"/>
                  <a:pt x="60198" y="113931"/>
                </a:cubicBezTo>
                <a:cubicBezTo>
                  <a:pt x="60198" y="113633"/>
                  <a:pt x="60436" y="113395"/>
                  <a:pt x="60734" y="113395"/>
                </a:cubicBezTo>
                <a:close/>
                <a:moveTo>
                  <a:pt x="60734" y="113121"/>
                </a:moveTo>
                <a:cubicBezTo>
                  <a:pt x="60293" y="113121"/>
                  <a:pt x="59924" y="113490"/>
                  <a:pt x="59924" y="113943"/>
                </a:cubicBezTo>
                <a:cubicBezTo>
                  <a:pt x="59924" y="114383"/>
                  <a:pt x="60293" y="114764"/>
                  <a:pt x="60734" y="114764"/>
                </a:cubicBezTo>
                <a:cubicBezTo>
                  <a:pt x="61186" y="114764"/>
                  <a:pt x="61555" y="114383"/>
                  <a:pt x="61555" y="113943"/>
                </a:cubicBezTo>
                <a:cubicBezTo>
                  <a:pt x="61555" y="113478"/>
                  <a:pt x="61198" y="113121"/>
                  <a:pt x="60734" y="113121"/>
                </a:cubicBezTo>
                <a:close/>
                <a:moveTo>
                  <a:pt x="50899" y="114919"/>
                </a:moveTo>
                <a:cubicBezTo>
                  <a:pt x="51197" y="114919"/>
                  <a:pt x="51435" y="115157"/>
                  <a:pt x="51435" y="115455"/>
                </a:cubicBezTo>
                <a:cubicBezTo>
                  <a:pt x="51435" y="115752"/>
                  <a:pt x="51197" y="115991"/>
                  <a:pt x="50899" y="115991"/>
                </a:cubicBezTo>
                <a:cubicBezTo>
                  <a:pt x="50602" y="115991"/>
                  <a:pt x="50364" y="115752"/>
                  <a:pt x="50364" y="115455"/>
                </a:cubicBezTo>
                <a:cubicBezTo>
                  <a:pt x="50364" y="115157"/>
                  <a:pt x="50602" y="114919"/>
                  <a:pt x="50899" y="114919"/>
                </a:cubicBezTo>
                <a:close/>
                <a:moveTo>
                  <a:pt x="37433" y="61484"/>
                </a:moveTo>
                <a:cubicBezTo>
                  <a:pt x="36981" y="61484"/>
                  <a:pt x="36612" y="61853"/>
                  <a:pt x="36612" y="62293"/>
                </a:cubicBezTo>
                <a:cubicBezTo>
                  <a:pt x="36612" y="62698"/>
                  <a:pt x="36909" y="63032"/>
                  <a:pt x="37279" y="63103"/>
                </a:cubicBezTo>
                <a:lnTo>
                  <a:pt x="37279" y="81189"/>
                </a:lnTo>
                <a:lnTo>
                  <a:pt x="25408" y="93154"/>
                </a:lnTo>
                <a:lnTo>
                  <a:pt x="25408" y="108418"/>
                </a:lnTo>
                <a:lnTo>
                  <a:pt x="18038" y="115848"/>
                </a:lnTo>
                <a:lnTo>
                  <a:pt x="5060" y="115848"/>
                </a:lnTo>
                <a:lnTo>
                  <a:pt x="5060" y="116133"/>
                </a:lnTo>
                <a:lnTo>
                  <a:pt x="18169" y="116133"/>
                </a:lnTo>
                <a:lnTo>
                  <a:pt x="25706" y="108537"/>
                </a:lnTo>
                <a:lnTo>
                  <a:pt x="25706" y="93273"/>
                </a:lnTo>
                <a:lnTo>
                  <a:pt x="37576" y="81308"/>
                </a:lnTo>
                <a:lnTo>
                  <a:pt x="37576" y="63103"/>
                </a:lnTo>
                <a:cubicBezTo>
                  <a:pt x="37969" y="63032"/>
                  <a:pt x="38255" y="62698"/>
                  <a:pt x="38255" y="62293"/>
                </a:cubicBezTo>
                <a:cubicBezTo>
                  <a:pt x="38255" y="61853"/>
                  <a:pt x="37874" y="61484"/>
                  <a:pt x="37433" y="61484"/>
                </a:cubicBezTo>
                <a:close/>
                <a:moveTo>
                  <a:pt x="50899" y="117872"/>
                </a:moveTo>
                <a:cubicBezTo>
                  <a:pt x="51197" y="117872"/>
                  <a:pt x="51435" y="118110"/>
                  <a:pt x="51435" y="118408"/>
                </a:cubicBezTo>
                <a:cubicBezTo>
                  <a:pt x="51435" y="118705"/>
                  <a:pt x="51197" y="118943"/>
                  <a:pt x="50899" y="118943"/>
                </a:cubicBezTo>
                <a:cubicBezTo>
                  <a:pt x="50602" y="118943"/>
                  <a:pt x="50364" y="118705"/>
                  <a:pt x="50364" y="118408"/>
                </a:cubicBezTo>
                <a:cubicBezTo>
                  <a:pt x="50364" y="118110"/>
                  <a:pt x="50602" y="117872"/>
                  <a:pt x="50899" y="117872"/>
                </a:cubicBezTo>
                <a:close/>
                <a:moveTo>
                  <a:pt x="10192" y="120551"/>
                </a:moveTo>
                <a:cubicBezTo>
                  <a:pt x="9680" y="120551"/>
                  <a:pt x="9239" y="120979"/>
                  <a:pt x="9239" y="121503"/>
                </a:cubicBezTo>
                <a:cubicBezTo>
                  <a:pt x="9239" y="122027"/>
                  <a:pt x="9680" y="122456"/>
                  <a:pt x="10192" y="122456"/>
                </a:cubicBezTo>
                <a:cubicBezTo>
                  <a:pt x="10728" y="122456"/>
                  <a:pt x="11144" y="122027"/>
                  <a:pt x="11144" y="121503"/>
                </a:cubicBezTo>
                <a:cubicBezTo>
                  <a:pt x="11144" y="120979"/>
                  <a:pt x="10716" y="120551"/>
                  <a:pt x="10192" y="120551"/>
                </a:cubicBezTo>
                <a:close/>
                <a:moveTo>
                  <a:pt x="12454" y="120551"/>
                </a:moveTo>
                <a:cubicBezTo>
                  <a:pt x="11942" y="120551"/>
                  <a:pt x="11502" y="120979"/>
                  <a:pt x="11502" y="121503"/>
                </a:cubicBezTo>
                <a:cubicBezTo>
                  <a:pt x="11502" y="122027"/>
                  <a:pt x="11942" y="122456"/>
                  <a:pt x="12454" y="122456"/>
                </a:cubicBezTo>
                <a:cubicBezTo>
                  <a:pt x="12978" y="122456"/>
                  <a:pt x="13407" y="122027"/>
                  <a:pt x="13407" y="121503"/>
                </a:cubicBezTo>
                <a:cubicBezTo>
                  <a:pt x="13407" y="120979"/>
                  <a:pt x="12978" y="120551"/>
                  <a:pt x="12454" y="120551"/>
                </a:cubicBezTo>
                <a:close/>
                <a:moveTo>
                  <a:pt x="14716" y="120551"/>
                </a:moveTo>
                <a:cubicBezTo>
                  <a:pt x="14204" y="120551"/>
                  <a:pt x="13764" y="120979"/>
                  <a:pt x="13764" y="121503"/>
                </a:cubicBezTo>
                <a:cubicBezTo>
                  <a:pt x="13764" y="122027"/>
                  <a:pt x="14204" y="122456"/>
                  <a:pt x="14716" y="122456"/>
                </a:cubicBezTo>
                <a:cubicBezTo>
                  <a:pt x="15240" y="122456"/>
                  <a:pt x="15669" y="122027"/>
                  <a:pt x="15669" y="121503"/>
                </a:cubicBezTo>
                <a:cubicBezTo>
                  <a:pt x="15669" y="120979"/>
                  <a:pt x="15240" y="120551"/>
                  <a:pt x="14716" y="120551"/>
                </a:cubicBezTo>
                <a:close/>
                <a:moveTo>
                  <a:pt x="53804" y="124611"/>
                </a:moveTo>
                <a:cubicBezTo>
                  <a:pt x="54102" y="124611"/>
                  <a:pt x="54340" y="124849"/>
                  <a:pt x="54340" y="125146"/>
                </a:cubicBezTo>
                <a:cubicBezTo>
                  <a:pt x="54340" y="125444"/>
                  <a:pt x="54102" y="125682"/>
                  <a:pt x="53804" y="125682"/>
                </a:cubicBezTo>
                <a:cubicBezTo>
                  <a:pt x="53507" y="125682"/>
                  <a:pt x="53269" y="125444"/>
                  <a:pt x="53269" y="125146"/>
                </a:cubicBezTo>
                <a:cubicBezTo>
                  <a:pt x="53269" y="124849"/>
                  <a:pt x="53507" y="124611"/>
                  <a:pt x="53804" y="124611"/>
                </a:cubicBezTo>
                <a:close/>
                <a:moveTo>
                  <a:pt x="10216" y="125789"/>
                </a:moveTo>
                <a:cubicBezTo>
                  <a:pt x="10513" y="125789"/>
                  <a:pt x="10751" y="126028"/>
                  <a:pt x="10751" y="126325"/>
                </a:cubicBezTo>
                <a:cubicBezTo>
                  <a:pt x="10751" y="126623"/>
                  <a:pt x="10513" y="126861"/>
                  <a:pt x="10216" y="126861"/>
                </a:cubicBezTo>
                <a:cubicBezTo>
                  <a:pt x="9918" y="126861"/>
                  <a:pt x="9680" y="126623"/>
                  <a:pt x="9680" y="126325"/>
                </a:cubicBezTo>
                <a:cubicBezTo>
                  <a:pt x="9680" y="126028"/>
                  <a:pt x="9918" y="125789"/>
                  <a:pt x="10216" y="125789"/>
                </a:cubicBezTo>
                <a:close/>
                <a:moveTo>
                  <a:pt x="12454" y="125789"/>
                </a:moveTo>
                <a:cubicBezTo>
                  <a:pt x="12752" y="125789"/>
                  <a:pt x="12990" y="126028"/>
                  <a:pt x="12990" y="126325"/>
                </a:cubicBezTo>
                <a:cubicBezTo>
                  <a:pt x="12990" y="126623"/>
                  <a:pt x="12752" y="126861"/>
                  <a:pt x="12454" y="126861"/>
                </a:cubicBezTo>
                <a:cubicBezTo>
                  <a:pt x="12156" y="126861"/>
                  <a:pt x="11918" y="126623"/>
                  <a:pt x="11918" y="126325"/>
                </a:cubicBezTo>
                <a:cubicBezTo>
                  <a:pt x="11918" y="126028"/>
                  <a:pt x="12156" y="125789"/>
                  <a:pt x="12454" y="125789"/>
                </a:cubicBezTo>
                <a:close/>
                <a:moveTo>
                  <a:pt x="14716" y="125789"/>
                </a:moveTo>
                <a:cubicBezTo>
                  <a:pt x="15014" y="125789"/>
                  <a:pt x="15252" y="126028"/>
                  <a:pt x="15252" y="126325"/>
                </a:cubicBezTo>
                <a:cubicBezTo>
                  <a:pt x="15252" y="126623"/>
                  <a:pt x="15014" y="126861"/>
                  <a:pt x="14716" y="126861"/>
                </a:cubicBezTo>
                <a:cubicBezTo>
                  <a:pt x="14419" y="126861"/>
                  <a:pt x="14180" y="126623"/>
                  <a:pt x="14180" y="126325"/>
                </a:cubicBezTo>
                <a:cubicBezTo>
                  <a:pt x="14180" y="126028"/>
                  <a:pt x="14419" y="125789"/>
                  <a:pt x="14716" y="125789"/>
                </a:cubicBezTo>
                <a:close/>
                <a:moveTo>
                  <a:pt x="50887" y="125897"/>
                </a:moveTo>
                <a:cubicBezTo>
                  <a:pt x="51185" y="125897"/>
                  <a:pt x="51423" y="126135"/>
                  <a:pt x="51423" y="126432"/>
                </a:cubicBezTo>
                <a:cubicBezTo>
                  <a:pt x="51423" y="126730"/>
                  <a:pt x="51185" y="126968"/>
                  <a:pt x="50887" y="126968"/>
                </a:cubicBezTo>
                <a:cubicBezTo>
                  <a:pt x="50590" y="126968"/>
                  <a:pt x="50352" y="126730"/>
                  <a:pt x="50352" y="126432"/>
                </a:cubicBezTo>
                <a:cubicBezTo>
                  <a:pt x="50352" y="126135"/>
                  <a:pt x="50590" y="125897"/>
                  <a:pt x="50887" y="125897"/>
                </a:cubicBezTo>
                <a:close/>
                <a:moveTo>
                  <a:pt x="56067" y="126849"/>
                </a:moveTo>
                <a:cubicBezTo>
                  <a:pt x="56364" y="126849"/>
                  <a:pt x="56602" y="127087"/>
                  <a:pt x="56602" y="127385"/>
                </a:cubicBezTo>
                <a:cubicBezTo>
                  <a:pt x="56602" y="127682"/>
                  <a:pt x="56364" y="127921"/>
                  <a:pt x="56067" y="127921"/>
                </a:cubicBezTo>
                <a:cubicBezTo>
                  <a:pt x="55769" y="127921"/>
                  <a:pt x="55531" y="127682"/>
                  <a:pt x="55531" y="127385"/>
                </a:cubicBezTo>
                <a:cubicBezTo>
                  <a:pt x="55531" y="127087"/>
                  <a:pt x="55769" y="126849"/>
                  <a:pt x="56067" y="126849"/>
                </a:cubicBezTo>
                <a:close/>
                <a:moveTo>
                  <a:pt x="58317" y="129087"/>
                </a:moveTo>
                <a:cubicBezTo>
                  <a:pt x="58615" y="129087"/>
                  <a:pt x="58853" y="129326"/>
                  <a:pt x="58853" y="129623"/>
                </a:cubicBezTo>
                <a:cubicBezTo>
                  <a:pt x="58853" y="129921"/>
                  <a:pt x="58615" y="130159"/>
                  <a:pt x="58317" y="130159"/>
                </a:cubicBezTo>
                <a:cubicBezTo>
                  <a:pt x="58019" y="130159"/>
                  <a:pt x="57781" y="129921"/>
                  <a:pt x="57781" y="129623"/>
                </a:cubicBezTo>
                <a:cubicBezTo>
                  <a:pt x="57781" y="129326"/>
                  <a:pt x="58019" y="129087"/>
                  <a:pt x="58317" y="129087"/>
                </a:cubicBezTo>
                <a:close/>
                <a:moveTo>
                  <a:pt x="142042" y="105656"/>
                </a:moveTo>
                <a:lnTo>
                  <a:pt x="142042" y="115657"/>
                </a:lnTo>
                <a:lnTo>
                  <a:pt x="157829" y="131409"/>
                </a:lnTo>
                <a:lnTo>
                  <a:pt x="158032" y="131207"/>
                </a:lnTo>
                <a:lnTo>
                  <a:pt x="142327" y="115538"/>
                </a:lnTo>
                <a:lnTo>
                  <a:pt x="142327" y="105656"/>
                </a:lnTo>
                <a:close/>
                <a:moveTo>
                  <a:pt x="139791" y="103406"/>
                </a:moveTo>
                <a:lnTo>
                  <a:pt x="139791" y="116372"/>
                </a:lnTo>
                <a:lnTo>
                  <a:pt x="155591" y="132124"/>
                </a:lnTo>
                <a:lnTo>
                  <a:pt x="155781" y="131921"/>
                </a:lnTo>
                <a:lnTo>
                  <a:pt x="140077" y="116253"/>
                </a:lnTo>
                <a:lnTo>
                  <a:pt x="140077" y="103406"/>
                </a:lnTo>
                <a:close/>
                <a:moveTo>
                  <a:pt x="87201" y="34683"/>
                </a:moveTo>
                <a:cubicBezTo>
                  <a:pt x="86749" y="34683"/>
                  <a:pt x="86380" y="35064"/>
                  <a:pt x="86380" y="35504"/>
                </a:cubicBezTo>
                <a:cubicBezTo>
                  <a:pt x="86380" y="35957"/>
                  <a:pt x="86749" y="36326"/>
                  <a:pt x="87201" y="36326"/>
                </a:cubicBezTo>
                <a:cubicBezTo>
                  <a:pt x="87380" y="36326"/>
                  <a:pt x="87523" y="36266"/>
                  <a:pt x="87654" y="36171"/>
                </a:cubicBezTo>
                <a:lnTo>
                  <a:pt x="104370" y="52876"/>
                </a:lnTo>
                <a:lnTo>
                  <a:pt x="104418" y="52923"/>
                </a:lnTo>
                <a:lnTo>
                  <a:pt x="112145" y="52923"/>
                </a:lnTo>
                <a:lnTo>
                  <a:pt x="137517" y="78260"/>
                </a:lnTo>
                <a:lnTo>
                  <a:pt x="137517" y="117098"/>
                </a:lnTo>
                <a:lnTo>
                  <a:pt x="153305" y="132850"/>
                </a:lnTo>
                <a:lnTo>
                  <a:pt x="153495" y="132647"/>
                </a:lnTo>
                <a:lnTo>
                  <a:pt x="137803" y="116979"/>
                </a:lnTo>
                <a:lnTo>
                  <a:pt x="137803" y="78129"/>
                </a:lnTo>
                <a:lnTo>
                  <a:pt x="137827" y="78129"/>
                </a:lnTo>
                <a:lnTo>
                  <a:pt x="112324" y="52673"/>
                </a:lnTo>
                <a:lnTo>
                  <a:pt x="112276" y="52626"/>
                </a:lnTo>
                <a:lnTo>
                  <a:pt x="104549" y="52626"/>
                </a:lnTo>
                <a:lnTo>
                  <a:pt x="87868" y="35969"/>
                </a:lnTo>
                <a:cubicBezTo>
                  <a:pt x="87952" y="35838"/>
                  <a:pt x="88011" y="35671"/>
                  <a:pt x="88011" y="35504"/>
                </a:cubicBezTo>
                <a:cubicBezTo>
                  <a:pt x="88011" y="35064"/>
                  <a:pt x="87642" y="34683"/>
                  <a:pt x="87201" y="34683"/>
                </a:cubicBezTo>
                <a:close/>
                <a:moveTo>
                  <a:pt x="80998" y="35540"/>
                </a:moveTo>
                <a:lnTo>
                  <a:pt x="79593" y="36945"/>
                </a:lnTo>
                <a:cubicBezTo>
                  <a:pt x="79462" y="36862"/>
                  <a:pt x="79296" y="36802"/>
                  <a:pt x="79129" y="36802"/>
                </a:cubicBezTo>
                <a:cubicBezTo>
                  <a:pt x="78689" y="36802"/>
                  <a:pt x="78319" y="37171"/>
                  <a:pt x="78319" y="37624"/>
                </a:cubicBezTo>
                <a:cubicBezTo>
                  <a:pt x="78319" y="38064"/>
                  <a:pt x="78689" y="38433"/>
                  <a:pt x="79129" y="38433"/>
                </a:cubicBezTo>
                <a:cubicBezTo>
                  <a:pt x="79581" y="38433"/>
                  <a:pt x="79951" y="38064"/>
                  <a:pt x="79951" y="37624"/>
                </a:cubicBezTo>
                <a:cubicBezTo>
                  <a:pt x="79951" y="37445"/>
                  <a:pt x="79891" y="37279"/>
                  <a:pt x="79808" y="37159"/>
                </a:cubicBezTo>
                <a:lnTo>
                  <a:pt x="81129" y="35838"/>
                </a:lnTo>
                <a:lnTo>
                  <a:pt x="84392" y="35838"/>
                </a:lnTo>
                <a:lnTo>
                  <a:pt x="103704" y="55102"/>
                </a:lnTo>
                <a:lnTo>
                  <a:pt x="103751" y="55150"/>
                </a:lnTo>
                <a:lnTo>
                  <a:pt x="111478" y="55150"/>
                </a:lnTo>
                <a:lnTo>
                  <a:pt x="135291" y="78962"/>
                </a:lnTo>
                <a:lnTo>
                  <a:pt x="135291" y="117800"/>
                </a:lnTo>
                <a:lnTo>
                  <a:pt x="151079" y="133552"/>
                </a:lnTo>
                <a:lnTo>
                  <a:pt x="151269" y="133350"/>
                </a:lnTo>
                <a:lnTo>
                  <a:pt x="135565" y="117681"/>
                </a:lnTo>
                <a:lnTo>
                  <a:pt x="135565" y="78843"/>
                </a:lnTo>
                <a:lnTo>
                  <a:pt x="111609" y="54912"/>
                </a:lnTo>
                <a:lnTo>
                  <a:pt x="111562" y="54864"/>
                </a:lnTo>
                <a:lnTo>
                  <a:pt x="103835" y="54864"/>
                </a:lnTo>
                <a:lnTo>
                  <a:pt x="88690" y="39731"/>
                </a:lnTo>
                <a:lnTo>
                  <a:pt x="84534" y="35576"/>
                </a:lnTo>
                <a:lnTo>
                  <a:pt x="84487" y="35540"/>
                </a:lnTo>
                <a:close/>
                <a:moveTo>
                  <a:pt x="82725" y="78879"/>
                </a:moveTo>
                <a:cubicBezTo>
                  <a:pt x="82272" y="78879"/>
                  <a:pt x="81903" y="79248"/>
                  <a:pt x="81903" y="79700"/>
                </a:cubicBezTo>
                <a:cubicBezTo>
                  <a:pt x="81903" y="80093"/>
                  <a:pt x="82201" y="80427"/>
                  <a:pt x="82570" y="80498"/>
                </a:cubicBezTo>
                <a:lnTo>
                  <a:pt x="82570" y="86844"/>
                </a:lnTo>
                <a:lnTo>
                  <a:pt x="84570" y="88821"/>
                </a:lnTo>
                <a:lnTo>
                  <a:pt x="86690" y="88821"/>
                </a:lnTo>
                <a:lnTo>
                  <a:pt x="89928" y="92011"/>
                </a:lnTo>
                <a:lnTo>
                  <a:pt x="89928" y="133278"/>
                </a:lnTo>
                <a:lnTo>
                  <a:pt x="83582" y="139624"/>
                </a:lnTo>
                <a:lnTo>
                  <a:pt x="83796" y="139839"/>
                </a:lnTo>
                <a:lnTo>
                  <a:pt x="90226" y="133397"/>
                </a:lnTo>
                <a:lnTo>
                  <a:pt x="90226" y="91904"/>
                </a:lnTo>
                <a:lnTo>
                  <a:pt x="86832" y="88535"/>
                </a:lnTo>
                <a:lnTo>
                  <a:pt x="84701" y="88535"/>
                </a:lnTo>
                <a:lnTo>
                  <a:pt x="82868" y="86713"/>
                </a:lnTo>
                <a:lnTo>
                  <a:pt x="82868" y="80498"/>
                </a:lnTo>
                <a:cubicBezTo>
                  <a:pt x="83261" y="80427"/>
                  <a:pt x="83534" y="80093"/>
                  <a:pt x="83534" y="79700"/>
                </a:cubicBezTo>
                <a:cubicBezTo>
                  <a:pt x="83534" y="79248"/>
                  <a:pt x="83165" y="78879"/>
                  <a:pt x="82725" y="78879"/>
                </a:cubicBezTo>
                <a:close/>
                <a:moveTo>
                  <a:pt x="110085" y="139255"/>
                </a:moveTo>
                <a:cubicBezTo>
                  <a:pt x="110383" y="139255"/>
                  <a:pt x="110621" y="139493"/>
                  <a:pt x="110621" y="139791"/>
                </a:cubicBezTo>
                <a:cubicBezTo>
                  <a:pt x="110621" y="140089"/>
                  <a:pt x="110383" y="140327"/>
                  <a:pt x="110085" y="140327"/>
                </a:cubicBezTo>
                <a:cubicBezTo>
                  <a:pt x="109788" y="140327"/>
                  <a:pt x="109550" y="140089"/>
                  <a:pt x="109550" y="139791"/>
                </a:cubicBezTo>
                <a:cubicBezTo>
                  <a:pt x="109573" y="139493"/>
                  <a:pt x="109811" y="139255"/>
                  <a:pt x="110085" y="139255"/>
                </a:cubicBezTo>
                <a:close/>
                <a:moveTo>
                  <a:pt x="110085" y="138970"/>
                </a:moveTo>
                <a:cubicBezTo>
                  <a:pt x="109645" y="138970"/>
                  <a:pt x="109276" y="139351"/>
                  <a:pt x="109276" y="139791"/>
                </a:cubicBezTo>
                <a:cubicBezTo>
                  <a:pt x="109276" y="140244"/>
                  <a:pt x="109645" y="140613"/>
                  <a:pt x="110085" y="140613"/>
                </a:cubicBezTo>
                <a:cubicBezTo>
                  <a:pt x="110538" y="140613"/>
                  <a:pt x="110907" y="140244"/>
                  <a:pt x="110907" y="139791"/>
                </a:cubicBezTo>
                <a:cubicBezTo>
                  <a:pt x="110907" y="139351"/>
                  <a:pt x="110538" y="138970"/>
                  <a:pt x="110085" y="138970"/>
                </a:cubicBezTo>
                <a:close/>
                <a:moveTo>
                  <a:pt x="50887" y="125599"/>
                </a:moveTo>
                <a:cubicBezTo>
                  <a:pt x="50435" y="125611"/>
                  <a:pt x="50078" y="125980"/>
                  <a:pt x="50078" y="126432"/>
                </a:cubicBezTo>
                <a:cubicBezTo>
                  <a:pt x="50078" y="126825"/>
                  <a:pt x="50375" y="127159"/>
                  <a:pt x="50756" y="127230"/>
                </a:cubicBezTo>
                <a:lnTo>
                  <a:pt x="50756" y="135922"/>
                </a:lnTo>
                <a:lnTo>
                  <a:pt x="46125" y="140565"/>
                </a:lnTo>
                <a:lnTo>
                  <a:pt x="46327" y="140756"/>
                </a:lnTo>
                <a:lnTo>
                  <a:pt x="51030" y="136029"/>
                </a:lnTo>
                <a:lnTo>
                  <a:pt x="51030" y="127218"/>
                </a:lnTo>
                <a:cubicBezTo>
                  <a:pt x="51423" y="127147"/>
                  <a:pt x="51709" y="126813"/>
                  <a:pt x="51709" y="126409"/>
                </a:cubicBezTo>
                <a:cubicBezTo>
                  <a:pt x="51709" y="125968"/>
                  <a:pt x="51328" y="125599"/>
                  <a:pt x="50887" y="125599"/>
                </a:cubicBezTo>
                <a:close/>
                <a:moveTo>
                  <a:pt x="29563" y="141696"/>
                </a:moveTo>
                <a:cubicBezTo>
                  <a:pt x="29861" y="141696"/>
                  <a:pt x="30099" y="141934"/>
                  <a:pt x="30099" y="142232"/>
                </a:cubicBezTo>
                <a:cubicBezTo>
                  <a:pt x="30099" y="142530"/>
                  <a:pt x="29861" y="142768"/>
                  <a:pt x="29563" y="142768"/>
                </a:cubicBezTo>
                <a:cubicBezTo>
                  <a:pt x="29266" y="142768"/>
                  <a:pt x="29028" y="142530"/>
                  <a:pt x="29028" y="142232"/>
                </a:cubicBezTo>
                <a:cubicBezTo>
                  <a:pt x="29028" y="141934"/>
                  <a:pt x="29266" y="141696"/>
                  <a:pt x="29563" y="141696"/>
                </a:cubicBezTo>
                <a:close/>
                <a:moveTo>
                  <a:pt x="51542" y="98822"/>
                </a:moveTo>
                <a:cubicBezTo>
                  <a:pt x="51090" y="98822"/>
                  <a:pt x="50721" y="99179"/>
                  <a:pt x="50721" y="99643"/>
                </a:cubicBezTo>
                <a:cubicBezTo>
                  <a:pt x="50721" y="99822"/>
                  <a:pt x="50780" y="99977"/>
                  <a:pt x="50876" y="100096"/>
                </a:cubicBezTo>
                <a:lnTo>
                  <a:pt x="48625" y="102346"/>
                </a:lnTo>
                <a:lnTo>
                  <a:pt x="48625" y="106966"/>
                </a:lnTo>
                <a:lnTo>
                  <a:pt x="39112" y="116514"/>
                </a:lnTo>
                <a:lnTo>
                  <a:pt x="39065" y="116562"/>
                </a:lnTo>
                <a:lnTo>
                  <a:pt x="39065" y="119110"/>
                </a:lnTo>
                <a:lnTo>
                  <a:pt x="29409" y="128814"/>
                </a:lnTo>
                <a:lnTo>
                  <a:pt x="29409" y="141434"/>
                </a:lnTo>
                <a:cubicBezTo>
                  <a:pt x="29028" y="141506"/>
                  <a:pt x="28742" y="141827"/>
                  <a:pt x="28742" y="142232"/>
                </a:cubicBezTo>
                <a:cubicBezTo>
                  <a:pt x="28742" y="142684"/>
                  <a:pt x="29111" y="143053"/>
                  <a:pt x="29563" y="143053"/>
                </a:cubicBezTo>
                <a:cubicBezTo>
                  <a:pt x="30004" y="143053"/>
                  <a:pt x="30373" y="142684"/>
                  <a:pt x="30373" y="142232"/>
                </a:cubicBezTo>
                <a:cubicBezTo>
                  <a:pt x="30373" y="141827"/>
                  <a:pt x="30075" y="141506"/>
                  <a:pt x="29706" y="141434"/>
                </a:cubicBezTo>
                <a:lnTo>
                  <a:pt x="29706" y="128933"/>
                </a:lnTo>
                <a:lnTo>
                  <a:pt x="39362" y="119241"/>
                </a:lnTo>
                <a:lnTo>
                  <a:pt x="39362" y="116693"/>
                </a:lnTo>
                <a:lnTo>
                  <a:pt x="48875" y="107132"/>
                </a:lnTo>
                <a:lnTo>
                  <a:pt x="48923" y="107097"/>
                </a:lnTo>
                <a:lnTo>
                  <a:pt x="48923" y="102477"/>
                </a:lnTo>
                <a:lnTo>
                  <a:pt x="51078" y="100310"/>
                </a:lnTo>
                <a:cubicBezTo>
                  <a:pt x="51209" y="100393"/>
                  <a:pt x="51376" y="100453"/>
                  <a:pt x="51542" y="100453"/>
                </a:cubicBezTo>
                <a:cubicBezTo>
                  <a:pt x="51983" y="100453"/>
                  <a:pt x="52364" y="100084"/>
                  <a:pt x="52364" y="99631"/>
                </a:cubicBezTo>
                <a:cubicBezTo>
                  <a:pt x="52364" y="99191"/>
                  <a:pt x="51983" y="98822"/>
                  <a:pt x="51542" y="98822"/>
                </a:cubicBezTo>
                <a:close/>
                <a:moveTo>
                  <a:pt x="124337" y="77212"/>
                </a:moveTo>
                <a:cubicBezTo>
                  <a:pt x="123885" y="77212"/>
                  <a:pt x="123516" y="77581"/>
                  <a:pt x="123516" y="78022"/>
                </a:cubicBezTo>
                <a:cubicBezTo>
                  <a:pt x="123516" y="78474"/>
                  <a:pt x="123885" y="78843"/>
                  <a:pt x="124337" y="78843"/>
                </a:cubicBezTo>
                <a:cubicBezTo>
                  <a:pt x="124516" y="78843"/>
                  <a:pt x="124670" y="78784"/>
                  <a:pt x="124790" y="78700"/>
                </a:cubicBezTo>
                <a:lnTo>
                  <a:pt x="129516" y="83403"/>
                </a:lnTo>
                <a:lnTo>
                  <a:pt x="129516" y="120598"/>
                </a:lnTo>
                <a:lnTo>
                  <a:pt x="152210" y="143256"/>
                </a:lnTo>
                <a:lnTo>
                  <a:pt x="152400" y="143053"/>
                </a:lnTo>
                <a:lnTo>
                  <a:pt x="129778" y="120479"/>
                </a:lnTo>
                <a:lnTo>
                  <a:pt x="129778" y="83284"/>
                </a:lnTo>
                <a:lnTo>
                  <a:pt x="129814" y="83284"/>
                </a:lnTo>
                <a:lnTo>
                  <a:pt x="125004" y="78486"/>
                </a:lnTo>
                <a:cubicBezTo>
                  <a:pt x="125087" y="78355"/>
                  <a:pt x="125147" y="78188"/>
                  <a:pt x="125147" y="78022"/>
                </a:cubicBezTo>
                <a:cubicBezTo>
                  <a:pt x="125147" y="77581"/>
                  <a:pt x="124778" y="77212"/>
                  <a:pt x="124337" y="77212"/>
                </a:cubicBezTo>
                <a:close/>
                <a:moveTo>
                  <a:pt x="110085" y="142208"/>
                </a:moveTo>
                <a:cubicBezTo>
                  <a:pt x="110383" y="142208"/>
                  <a:pt x="110621" y="142446"/>
                  <a:pt x="110621" y="142744"/>
                </a:cubicBezTo>
                <a:cubicBezTo>
                  <a:pt x="110621" y="143042"/>
                  <a:pt x="110383" y="143280"/>
                  <a:pt x="110085" y="143280"/>
                </a:cubicBezTo>
                <a:cubicBezTo>
                  <a:pt x="109788" y="143280"/>
                  <a:pt x="109550" y="143042"/>
                  <a:pt x="109550" y="142744"/>
                </a:cubicBezTo>
                <a:cubicBezTo>
                  <a:pt x="109573" y="142446"/>
                  <a:pt x="109811" y="142208"/>
                  <a:pt x="110085" y="142208"/>
                </a:cubicBezTo>
                <a:close/>
                <a:moveTo>
                  <a:pt x="110085" y="141910"/>
                </a:moveTo>
                <a:cubicBezTo>
                  <a:pt x="109645" y="141910"/>
                  <a:pt x="109276" y="142280"/>
                  <a:pt x="109276" y="142720"/>
                </a:cubicBezTo>
                <a:cubicBezTo>
                  <a:pt x="109276" y="143184"/>
                  <a:pt x="109645" y="143542"/>
                  <a:pt x="110085" y="143542"/>
                </a:cubicBezTo>
                <a:cubicBezTo>
                  <a:pt x="110538" y="143542"/>
                  <a:pt x="110907" y="143172"/>
                  <a:pt x="110907" y="142720"/>
                </a:cubicBezTo>
                <a:cubicBezTo>
                  <a:pt x="110907" y="142280"/>
                  <a:pt x="110538" y="141910"/>
                  <a:pt x="110085" y="141910"/>
                </a:cubicBezTo>
                <a:close/>
                <a:moveTo>
                  <a:pt x="85939" y="142887"/>
                </a:moveTo>
                <a:cubicBezTo>
                  <a:pt x="86237" y="142887"/>
                  <a:pt x="86475" y="143125"/>
                  <a:pt x="86475" y="143423"/>
                </a:cubicBezTo>
                <a:cubicBezTo>
                  <a:pt x="86475" y="143720"/>
                  <a:pt x="86237" y="143958"/>
                  <a:pt x="85939" y="143958"/>
                </a:cubicBezTo>
                <a:cubicBezTo>
                  <a:pt x="85642" y="143958"/>
                  <a:pt x="85404" y="143720"/>
                  <a:pt x="85404" y="143423"/>
                </a:cubicBezTo>
                <a:cubicBezTo>
                  <a:pt x="85404" y="143125"/>
                  <a:pt x="85642" y="142887"/>
                  <a:pt x="85939" y="142887"/>
                </a:cubicBezTo>
                <a:close/>
                <a:moveTo>
                  <a:pt x="76795" y="45780"/>
                </a:moveTo>
                <a:lnTo>
                  <a:pt x="76795" y="67497"/>
                </a:lnTo>
                <a:lnTo>
                  <a:pt x="91131" y="81796"/>
                </a:lnTo>
                <a:lnTo>
                  <a:pt x="91131" y="87320"/>
                </a:lnTo>
                <a:lnTo>
                  <a:pt x="94429" y="90606"/>
                </a:lnTo>
                <a:lnTo>
                  <a:pt x="94429" y="134707"/>
                </a:lnTo>
                <a:lnTo>
                  <a:pt x="86392" y="142756"/>
                </a:lnTo>
                <a:cubicBezTo>
                  <a:pt x="86261" y="142661"/>
                  <a:pt x="86094" y="142601"/>
                  <a:pt x="85939" y="142601"/>
                </a:cubicBezTo>
                <a:cubicBezTo>
                  <a:pt x="85487" y="142601"/>
                  <a:pt x="85118" y="142982"/>
                  <a:pt x="85118" y="143423"/>
                </a:cubicBezTo>
                <a:cubicBezTo>
                  <a:pt x="85118" y="143875"/>
                  <a:pt x="85487" y="144244"/>
                  <a:pt x="85939" y="144244"/>
                </a:cubicBezTo>
                <a:cubicBezTo>
                  <a:pt x="86380" y="144244"/>
                  <a:pt x="86749" y="143875"/>
                  <a:pt x="86749" y="143423"/>
                </a:cubicBezTo>
                <a:cubicBezTo>
                  <a:pt x="86749" y="143244"/>
                  <a:pt x="86690" y="143077"/>
                  <a:pt x="86606" y="142958"/>
                </a:cubicBezTo>
                <a:lnTo>
                  <a:pt x="94714" y="134826"/>
                </a:lnTo>
                <a:lnTo>
                  <a:pt x="94714" y="90476"/>
                </a:lnTo>
                <a:lnTo>
                  <a:pt x="91416" y="87177"/>
                </a:lnTo>
                <a:lnTo>
                  <a:pt x="91416" y="81653"/>
                </a:lnTo>
                <a:lnTo>
                  <a:pt x="77081" y="67354"/>
                </a:lnTo>
                <a:lnTo>
                  <a:pt x="77081" y="45780"/>
                </a:lnTo>
                <a:close/>
                <a:moveTo>
                  <a:pt x="50887" y="104644"/>
                </a:moveTo>
                <a:cubicBezTo>
                  <a:pt x="50435" y="104644"/>
                  <a:pt x="50066" y="105013"/>
                  <a:pt x="50066" y="105454"/>
                </a:cubicBezTo>
                <a:cubicBezTo>
                  <a:pt x="50066" y="105858"/>
                  <a:pt x="50364" y="106192"/>
                  <a:pt x="50733" y="106263"/>
                </a:cubicBezTo>
                <a:lnTo>
                  <a:pt x="50733" y="109418"/>
                </a:lnTo>
                <a:lnTo>
                  <a:pt x="41231" y="118967"/>
                </a:lnTo>
                <a:lnTo>
                  <a:pt x="41184" y="119015"/>
                </a:lnTo>
                <a:lnTo>
                  <a:pt x="41184" y="122872"/>
                </a:lnTo>
                <a:lnTo>
                  <a:pt x="33290" y="130802"/>
                </a:lnTo>
                <a:lnTo>
                  <a:pt x="33254" y="130850"/>
                </a:lnTo>
                <a:lnTo>
                  <a:pt x="33254" y="147518"/>
                </a:lnTo>
                <a:lnTo>
                  <a:pt x="33528" y="147518"/>
                </a:lnTo>
                <a:lnTo>
                  <a:pt x="33528" y="130957"/>
                </a:lnTo>
                <a:lnTo>
                  <a:pt x="41422" y="123015"/>
                </a:lnTo>
                <a:lnTo>
                  <a:pt x="41470" y="122980"/>
                </a:lnTo>
                <a:lnTo>
                  <a:pt x="41470" y="119134"/>
                </a:lnTo>
                <a:lnTo>
                  <a:pt x="50971" y="109585"/>
                </a:lnTo>
                <a:lnTo>
                  <a:pt x="51018" y="109537"/>
                </a:lnTo>
                <a:lnTo>
                  <a:pt x="51018" y="106263"/>
                </a:lnTo>
                <a:cubicBezTo>
                  <a:pt x="51423" y="106204"/>
                  <a:pt x="51709" y="105858"/>
                  <a:pt x="51709" y="105454"/>
                </a:cubicBezTo>
                <a:cubicBezTo>
                  <a:pt x="51709" y="105013"/>
                  <a:pt x="51328" y="104644"/>
                  <a:pt x="50887" y="104644"/>
                </a:cubicBezTo>
                <a:close/>
                <a:moveTo>
                  <a:pt x="50756" y="140005"/>
                </a:moveTo>
                <a:lnTo>
                  <a:pt x="50756" y="147685"/>
                </a:lnTo>
                <a:lnTo>
                  <a:pt x="51030" y="147685"/>
                </a:lnTo>
                <a:lnTo>
                  <a:pt x="51030" y="140005"/>
                </a:lnTo>
                <a:close/>
                <a:moveTo>
                  <a:pt x="88928" y="45327"/>
                </a:moveTo>
                <a:cubicBezTo>
                  <a:pt x="88475" y="45327"/>
                  <a:pt x="88106" y="45708"/>
                  <a:pt x="88106" y="46149"/>
                </a:cubicBezTo>
                <a:cubicBezTo>
                  <a:pt x="88106" y="46553"/>
                  <a:pt x="88404" y="46875"/>
                  <a:pt x="88773" y="46958"/>
                </a:cubicBezTo>
                <a:lnTo>
                  <a:pt x="88773" y="63698"/>
                </a:lnTo>
                <a:lnTo>
                  <a:pt x="103108" y="77998"/>
                </a:lnTo>
                <a:lnTo>
                  <a:pt x="103108" y="83522"/>
                </a:lnTo>
                <a:lnTo>
                  <a:pt x="106418" y="86808"/>
                </a:lnTo>
                <a:lnTo>
                  <a:pt x="106418" y="135183"/>
                </a:lnTo>
                <a:lnTo>
                  <a:pt x="103644" y="137958"/>
                </a:lnTo>
                <a:lnTo>
                  <a:pt x="103644" y="147887"/>
                </a:lnTo>
                <a:lnTo>
                  <a:pt x="103930" y="147887"/>
                </a:lnTo>
                <a:lnTo>
                  <a:pt x="103930" y="138065"/>
                </a:lnTo>
                <a:lnTo>
                  <a:pt x="106716" y="135302"/>
                </a:lnTo>
                <a:lnTo>
                  <a:pt x="106716" y="86689"/>
                </a:lnTo>
                <a:lnTo>
                  <a:pt x="103406" y="83403"/>
                </a:lnTo>
                <a:lnTo>
                  <a:pt x="103406" y="77879"/>
                </a:lnTo>
                <a:lnTo>
                  <a:pt x="89071" y="63579"/>
                </a:lnTo>
                <a:lnTo>
                  <a:pt x="89071" y="46958"/>
                </a:lnTo>
                <a:cubicBezTo>
                  <a:pt x="89464" y="46875"/>
                  <a:pt x="89749" y="46553"/>
                  <a:pt x="89749" y="46149"/>
                </a:cubicBezTo>
                <a:cubicBezTo>
                  <a:pt x="89749" y="45708"/>
                  <a:pt x="89368" y="45327"/>
                  <a:pt x="88928" y="45327"/>
                </a:cubicBezTo>
                <a:close/>
                <a:moveTo>
                  <a:pt x="86678" y="43101"/>
                </a:moveTo>
                <a:cubicBezTo>
                  <a:pt x="86237" y="43101"/>
                  <a:pt x="85856" y="43470"/>
                  <a:pt x="85856" y="43922"/>
                </a:cubicBezTo>
                <a:cubicBezTo>
                  <a:pt x="85856" y="44315"/>
                  <a:pt x="86154" y="44648"/>
                  <a:pt x="86535" y="44720"/>
                </a:cubicBezTo>
                <a:lnTo>
                  <a:pt x="86535" y="64425"/>
                </a:lnTo>
                <a:lnTo>
                  <a:pt x="100858" y="78724"/>
                </a:lnTo>
                <a:lnTo>
                  <a:pt x="100858" y="84249"/>
                </a:lnTo>
                <a:lnTo>
                  <a:pt x="104168" y="87535"/>
                </a:lnTo>
                <a:lnTo>
                  <a:pt x="104168" y="134481"/>
                </a:lnTo>
                <a:lnTo>
                  <a:pt x="101394" y="137267"/>
                </a:lnTo>
                <a:lnTo>
                  <a:pt x="101394" y="147899"/>
                </a:lnTo>
                <a:lnTo>
                  <a:pt x="101679" y="147899"/>
                </a:lnTo>
                <a:lnTo>
                  <a:pt x="101679" y="137386"/>
                </a:lnTo>
                <a:lnTo>
                  <a:pt x="104454" y="134600"/>
                </a:lnTo>
                <a:lnTo>
                  <a:pt x="104454" y="87416"/>
                </a:lnTo>
                <a:lnTo>
                  <a:pt x="101144" y="84130"/>
                </a:lnTo>
                <a:lnTo>
                  <a:pt x="101144" y="78605"/>
                </a:lnTo>
                <a:lnTo>
                  <a:pt x="86809" y="64306"/>
                </a:lnTo>
                <a:lnTo>
                  <a:pt x="86809" y="44720"/>
                </a:lnTo>
                <a:cubicBezTo>
                  <a:pt x="87201" y="44648"/>
                  <a:pt x="87499" y="44315"/>
                  <a:pt x="87499" y="43922"/>
                </a:cubicBezTo>
                <a:cubicBezTo>
                  <a:pt x="87499" y="43470"/>
                  <a:pt x="87130" y="43101"/>
                  <a:pt x="86678" y="43101"/>
                </a:cubicBezTo>
                <a:close/>
                <a:moveTo>
                  <a:pt x="36814" y="117276"/>
                </a:moveTo>
                <a:lnTo>
                  <a:pt x="36814" y="118396"/>
                </a:lnTo>
                <a:lnTo>
                  <a:pt x="27206" y="128052"/>
                </a:lnTo>
                <a:lnTo>
                  <a:pt x="27158" y="128099"/>
                </a:lnTo>
                <a:lnTo>
                  <a:pt x="27158" y="142994"/>
                </a:lnTo>
                <a:lnTo>
                  <a:pt x="32266" y="148054"/>
                </a:lnTo>
                <a:lnTo>
                  <a:pt x="32457" y="147840"/>
                </a:lnTo>
                <a:lnTo>
                  <a:pt x="27444" y="142863"/>
                </a:lnTo>
                <a:lnTo>
                  <a:pt x="27444" y="128218"/>
                </a:lnTo>
                <a:lnTo>
                  <a:pt x="37052" y="118550"/>
                </a:lnTo>
                <a:lnTo>
                  <a:pt x="37100" y="118515"/>
                </a:lnTo>
                <a:lnTo>
                  <a:pt x="37100" y="117276"/>
                </a:lnTo>
                <a:close/>
                <a:moveTo>
                  <a:pt x="108918" y="66699"/>
                </a:moveTo>
                <a:lnTo>
                  <a:pt x="108716" y="66901"/>
                </a:lnTo>
                <a:lnTo>
                  <a:pt x="119408" y="77557"/>
                </a:lnTo>
                <a:lnTo>
                  <a:pt x="119408" y="125396"/>
                </a:lnTo>
                <a:lnTo>
                  <a:pt x="142101" y="148066"/>
                </a:lnTo>
                <a:lnTo>
                  <a:pt x="142292" y="147864"/>
                </a:lnTo>
                <a:lnTo>
                  <a:pt x="119670" y="125277"/>
                </a:lnTo>
                <a:lnTo>
                  <a:pt x="119670" y="77450"/>
                </a:lnTo>
                <a:lnTo>
                  <a:pt x="108918" y="66699"/>
                </a:lnTo>
                <a:close/>
                <a:moveTo>
                  <a:pt x="56055" y="126563"/>
                </a:moveTo>
                <a:cubicBezTo>
                  <a:pt x="55602" y="126563"/>
                  <a:pt x="55233" y="126932"/>
                  <a:pt x="55233" y="127385"/>
                </a:cubicBezTo>
                <a:cubicBezTo>
                  <a:pt x="55233" y="127778"/>
                  <a:pt x="55531" y="128111"/>
                  <a:pt x="55900" y="128183"/>
                </a:cubicBezTo>
                <a:lnTo>
                  <a:pt x="55900" y="148161"/>
                </a:lnTo>
                <a:lnTo>
                  <a:pt x="56186" y="148161"/>
                </a:lnTo>
                <a:lnTo>
                  <a:pt x="56186" y="128183"/>
                </a:lnTo>
                <a:cubicBezTo>
                  <a:pt x="56591" y="128123"/>
                  <a:pt x="56864" y="127778"/>
                  <a:pt x="56864" y="127385"/>
                </a:cubicBezTo>
                <a:cubicBezTo>
                  <a:pt x="56864" y="126932"/>
                  <a:pt x="56495" y="126563"/>
                  <a:pt x="56055" y="126563"/>
                </a:cubicBezTo>
                <a:close/>
                <a:moveTo>
                  <a:pt x="53804" y="124325"/>
                </a:moveTo>
                <a:cubicBezTo>
                  <a:pt x="53352" y="124325"/>
                  <a:pt x="52983" y="124706"/>
                  <a:pt x="52983" y="125146"/>
                </a:cubicBezTo>
                <a:cubicBezTo>
                  <a:pt x="52983" y="125551"/>
                  <a:pt x="53281" y="125873"/>
                  <a:pt x="53650" y="125956"/>
                </a:cubicBezTo>
                <a:lnTo>
                  <a:pt x="53650" y="148173"/>
                </a:lnTo>
                <a:lnTo>
                  <a:pt x="53935" y="148173"/>
                </a:lnTo>
                <a:lnTo>
                  <a:pt x="53935" y="125956"/>
                </a:lnTo>
                <a:cubicBezTo>
                  <a:pt x="54328" y="125873"/>
                  <a:pt x="54626" y="125551"/>
                  <a:pt x="54626" y="125146"/>
                </a:cubicBezTo>
                <a:cubicBezTo>
                  <a:pt x="54626" y="124706"/>
                  <a:pt x="54245" y="124325"/>
                  <a:pt x="53804" y="124325"/>
                </a:cubicBezTo>
                <a:close/>
                <a:moveTo>
                  <a:pt x="58293" y="128814"/>
                </a:moveTo>
                <a:cubicBezTo>
                  <a:pt x="57853" y="128814"/>
                  <a:pt x="57483" y="129183"/>
                  <a:pt x="57483" y="129623"/>
                </a:cubicBezTo>
                <a:cubicBezTo>
                  <a:pt x="57495" y="130028"/>
                  <a:pt x="57793" y="130361"/>
                  <a:pt x="58162" y="130433"/>
                </a:cubicBezTo>
                <a:lnTo>
                  <a:pt x="58162" y="148173"/>
                </a:lnTo>
                <a:lnTo>
                  <a:pt x="58448" y="148173"/>
                </a:lnTo>
                <a:lnTo>
                  <a:pt x="58448" y="130433"/>
                </a:lnTo>
                <a:cubicBezTo>
                  <a:pt x="58829" y="130361"/>
                  <a:pt x="59115" y="130028"/>
                  <a:pt x="59115" y="129623"/>
                </a:cubicBezTo>
                <a:cubicBezTo>
                  <a:pt x="59115" y="129183"/>
                  <a:pt x="58746" y="128814"/>
                  <a:pt x="58293" y="128814"/>
                </a:cubicBezTo>
                <a:close/>
                <a:moveTo>
                  <a:pt x="55281" y="98691"/>
                </a:moveTo>
                <a:cubicBezTo>
                  <a:pt x="54757" y="98691"/>
                  <a:pt x="54328" y="99119"/>
                  <a:pt x="54328" y="99643"/>
                </a:cubicBezTo>
                <a:cubicBezTo>
                  <a:pt x="54328" y="99953"/>
                  <a:pt x="54471" y="100215"/>
                  <a:pt x="54709" y="100393"/>
                </a:cubicBezTo>
                <a:lnTo>
                  <a:pt x="54709" y="120455"/>
                </a:lnTo>
                <a:lnTo>
                  <a:pt x="61258" y="126968"/>
                </a:lnTo>
                <a:lnTo>
                  <a:pt x="61258" y="148173"/>
                </a:lnTo>
                <a:lnTo>
                  <a:pt x="62389" y="148173"/>
                </a:lnTo>
                <a:lnTo>
                  <a:pt x="62389" y="126468"/>
                </a:lnTo>
                <a:lnTo>
                  <a:pt x="55840" y="119967"/>
                </a:lnTo>
                <a:lnTo>
                  <a:pt x="55840" y="100393"/>
                </a:lnTo>
                <a:cubicBezTo>
                  <a:pt x="56079" y="100215"/>
                  <a:pt x="56233" y="99953"/>
                  <a:pt x="56233" y="99643"/>
                </a:cubicBezTo>
                <a:cubicBezTo>
                  <a:pt x="56233" y="99119"/>
                  <a:pt x="55793" y="98691"/>
                  <a:pt x="55281" y="98691"/>
                </a:cubicBezTo>
                <a:close/>
                <a:moveTo>
                  <a:pt x="50887" y="111669"/>
                </a:moveTo>
                <a:cubicBezTo>
                  <a:pt x="50435" y="111669"/>
                  <a:pt x="50066" y="112038"/>
                  <a:pt x="50066" y="112478"/>
                </a:cubicBezTo>
                <a:cubicBezTo>
                  <a:pt x="50066" y="112645"/>
                  <a:pt x="50114" y="112812"/>
                  <a:pt x="50197" y="112931"/>
                </a:cubicBezTo>
                <a:cubicBezTo>
                  <a:pt x="43613" y="119551"/>
                  <a:pt x="43494" y="119670"/>
                  <a:pt x="43470" y="119670"/>
                </a:cubicBezTo>
                <a:lnTo>
                  <a:pt x="43458" y="119729"/>
                </a:lnTo>
                <a:lnTo>
                  <a:pt x="43458" y="123587"/>
                </a:lnTo>
                <a:lnTo>
                  <a:pt x="35576" y="131516"/>
                </a:lnTo>
                <a:lnTo>
                  <a:pt x="35528" y="131564"/>
                </a:lnTo>
                <a:lnTo>
                  <a:pt x="35528" y="148233"/>
                </a:lnTo>
                <a:lnTo>
                  <a:pt x="35790" y="148233"/>
                </a:lnTo>
                <a:lnTo>
                  <a:pt x="35790" y="148221"/>
                </a:lnTo>
                <a:lnTo>
                  <a:pt x="35790" y="131671"/>
                </a:lnTo>
                <a:lnTo>
                  <a:pt x="43684" y="123730"/>
                </a:lnTo>
                <a:lnTo>
                  <a:pt x="43732" y="123694"/>
                </a:lnTo>
                <a:lnTo>
                  <a:pt x="43732" y="119824"/>
                </a:lnTo>
                <a:cubicBezTo>
                  <a:pt x="43863" y="119705"/>
                  <a:pt x="44113" y="119467"/>
                  <a:pt x="44565" y="119003"/>
                </a:cubicBezTo>
                <a:lnTo>
                  <a:pt x="50411" y="113133"/>
                </a:lnTo>
                <a:cubicBezTo>
                  <a:pt x="50542" y="113240"/>
                  <a:pt x="50709" y="113300"/>
                  <a:pt x="50887" y="113300"/>
                </a:cubicBezTo>
                <a:cubicBezTo>
                  <a:pt x="51328" y="113300"/>
                  <a:pt x="51709" y="112931"/>
                  <a:pt x="51709" y="112478"/>
                </a:cubicBezTo>
                <a:cubicBezTo>
                  <a:pt x="51709" y="112038"/>
                  <a:pt x="51328" y="111669"/>
                  <a:pt x="50887" y="111669"/>
                </a:cubicBezTo>
                <a:close/>
                <a:moveTo>
                  <a:pt x="43041" y="134064"/>
                </a:moveTo>
                <a:cubicBezTo>
                  <a:pt x="42505" y="134076"/>
                  <a:pt x="42077" y="134505"/>
                  <a:pt x="42077" y="135029"/>
                </a:cubicBezTo>
                <a:cubicBezTo>
                  <a:pt x="42077" y="135338"/>
                  <a:pt x="42220" y="135612"/>
                  <a:pt x="42458" y="135791"/>
                </a:cubicBezTo>
                <a:lnTo>
                  <a:pt x="42458" y="143601"/>
                </a:lnTo>
                <a:lnTo>
                  <a:pt x="47256" y="148352"/>
                </a:lnTo>
                <a:lnTo>
                  <a:pt x="48054" y="147542"/>
                </a:lnTo>
                <a:lnTo>
                  <a:pt x="43613" y="143125"/>
                </a:lnTo>
                <a:lnTo>
                  <a:pt x="43613" y="135779"/>
                </a:lnTo>
                <a:cubicBezTo>
                  <a:pt x="43851" y="135588"/>
                  <a:pt x="43994" y="135326"/>
                  <a:pt x="43994" y="135017"/>
                </a:cubicBezTo>
                <a:cubicBezTo>
                  <a:pt x="43994" y="134493"/>
                  <a:pt x="43565" y="134064"/>
                  <a:pt x="43041" y="134064"/>
                </a:cubicBezTo>
                <a:close/>
                <a:moveTo>
                  <a:pt x="84415" y="40862"/>
                </a:moveTo>
                <a:cubicBezTo>
                  <a:pt x="83975" y="40862"/>
                  <a:pt x="83594" y="41243"/>
                  <a:pt x="83594" y="41684"/>
                </a:cubicBezTo>
                <a:cubicBezTo>
                  <a:pt x="83594" y="42089"/>
                  <a:pt x="83892" y="42410"/>
                  <a:pt x="84273" y="42493"/>
                </a:cubicBezTo>
                <a:lnTo>
                  <a:pt x="84273" y="65139"/>
                </a:lnTo>
                <a:lnTo>
                  <a:pt x="98596" y="79438"/>
                </a:lnTo>
                <a:lnTo>
                  <a:pt x="98596" y="84963"/>
                </a:lnTo>
                <a:lnTo>
                  <a:pt x="101906" y="88249"/>
                </a:lnTo>
                <a:lnTo>
                  <a:pt x="101906" y="133778"/>
                </a:lnTo>
                <a:lnTo>
                  <a:pt x="99132" y="136565"/>
                </a:lnTo>
                <a:lnTo>
                  <a:pt x="99132" y="148637"/>
                </a:lnTo>
                <a:lnTo>
                  <a:pt x="99417" y="148637"/>
                </a:lnTo>
                <a:lnTo>
                  <a:pt x="99417" y="136684"/>
                </a:lnTo>
                <a:lnTo>
                  <a:pt x="102191" y="133898"/>
                </a:lnTo>
                <a:lnTo>
                  <a:pt x="102191" y="88118"/>
                </a:lnTo>
                <a:lnTo>
                  <a:pt x="98882" y="84832"/>
                </a:lnTo>
                <a:lnTo>
                  <a:pt x="98882" y="79307"/>
                </a:lnTo>
                <a:lnTo>
                  <a:pt x="84546" y="65008"/>
                </a:lnTo>
                <a:lnTo>
                  <a:pt x="84546" y="42470"/>
                </a:lnTo>
                <a:cubicBezTo>
                  <a:pt x="84951" y="42410"/>
                  <a:pt x="85237" y="42089"/>
                  <a:pt x="85237" y="41684"/>
                </a:cubicBezTo>
                <a:cubicBezTo>
                  <a:pt x="85237" y="41243"/>
                  <a:pt x="84868" y="40862"/>
                  <a:pt x="84415" y="40862"/>
                </a:cubicBezTo>
                <a:close/>
                <a:moveTo>
                  <a:pt x="105442" y="65627"/>
                </a:moveTo>
                <a:cubicBezTo>
                  <a:pt x="105001" y="65627"/>
                  <a:pt x="104632" y="66008"/>
                  <a:pt x="104632" y="66449"/>
                </a:cubicBezTo>
                <a:cubicBezTo>
                  <a:pt x="104632" y="66901"/>
                  <a:pt x="105001" y="67270"/>
                  <a:pt x="105442" y="67270"/>
                </a:cubicBezTo>
                <a:cubicBezTo>
                  <a:pt x="105620" y="67270"/>
                  <a:pt x="105787" y="67211"/>
                  <a:pt x="105906" y="67116"/>
                </a:cubicBezTo>
                <a:lnTo>
                  <a:pt x="117146" y="78319"/>
                </a:lnTo>
                <a:lnTo>
                  <a:pt x="117146" y="126135"/>
                </a:lnTo>
                <a:lnTo>
                  <a:pt x="139839" y="148792"/>
                </a:lnTo>
                <a:lnTo>
                  <a:pt x="140030" y="148590"/>
                </a:lnTo>
                <a:lnTo>
                  <a:pt x="117408" y="126016"/>
                </a:lnTo>
                <a:lnTo>
                  <a:pt x="117408" y="78188"/>
                </a:lnTo>
                <a:lnTo>
                  <a:pt x="106097" y="66913"/>
                </a:lnTo>
                <a:cubicBezTo>
                  <a:pt x="106192" y="66782"/>
                  <a:pt x="106251" y="66615"/>
                  <a:pt x="106251" y="66449"/>
                </a:cubicBezTo>
                <a:cubicBezTo>
                  <a:pt x="106251" y="65984"/>
                  <a:pt x="105894" y="65627"/>
                  <a:pt x="105442" y="65627"/>
                </a:cubicBezTo>
                <a:close/>
                <a:moveTo>
                  <a:pt x="50887" y="114621"/>
                </a:moveTo>
                <a:cubicBezTo>
                  <a:pt x="50435" y="114621"/>
                  <a:pt x="50066" y="115002"/>
                  <a:pt x="50066" y="115443"/>
                </a:cubicBezTo>
                <a:cubicBezTo>
                  <a:pt x="50066" y="115610"/>
                  <a:pt x="50114" y="115776"/>
                  <a:pt x="50197" y="115895"/>
                </a:cubicBezTo>
                <a:lnTo>
                  <a:pt x="45696" y="120420"/>
                </a:lnTo>
                <a:lnTo>
                  <a:pt x="45696" y="124265"/>
                </a:lnTo>
                <a:lnTo>
                  <a:pt x="37802" y="132207"/>
                </a:lnTo>
                <a:lnTo>
                  <a:pt x="37755" y="132243"/>
                </a:lnTo>
                <a:lnTo>
                  <a:pt x="37755" y="148911"/>
                </a:lnTo>
                <a:lnTo>
                  <a:pt x="38052" y="148911"/>
                </a:lnTo>
                <a:lnTo>
                  <a:pt x="38052" y="132362"/>
                </a:lnTo>
                <a:lnTo>
                  <a:pt x="45946" y="124432"/>
                </a:lnTo>
                <a:lnTo>
                  <a:pt x="45994" y="124384"/>
                </a:lnTo>
                <a:lnTo>
                  <a:pt x="45994" y="120539"/>
                </a:lnTo>
                <a:lnTo>
                  <a:pt x="50411" y="116098"/>
                </a:lnTo>
                <a:cubicBezTo>
                  <a:pt x="50542" y="116205"/>
                  <a:pt x="50709" y="116264"/>
                  <a:pt x="50887" y="116264"/>
                </a:cubicBezTo>
                <a:cubicBezTo>
                  <a:pt x="51328" y="116264"/>
                  <a:pt x="51709" y="115895"/>
                  <a:pt x="51709" y="115443"/>
                </a:cubicBezTo>
                <a:cubicBezTo>
                  <a:pt x="51709" y="115002"/>
                  <a:pt x="51328" y="114621"/>
                  <a:pt x="50887" y="114621"/>
                </a:cubicBezTo>
                <a:close/>
                <a:moveTo>
                  <a:pt x="82034" y="47804"/>
                </a:moveTo>
                <a:lnTo>
                  <a:pt x="82034" y="65842"/>
                </a:lnTo>
                <a:lnTo>
                  <a:pt x="96369" y="80141"/>
                </a:lnTo>
                <a:lnTo>
                  <a:pt x="96369" y="85665"/>
                </a:lnTo>
                <a:lnTo>
                  <a:pt x="99667" y="88952"/>
                </a:lnTo>
                <a:lnTo>
                  <a:pt x="99667" y="133052"/>
                </a:lnTo>
                <a:lnTo>
                  <a:pt x="96905" y="135838"/>
                </a:lnTo>
                <a:lnTo>
                  <a:pt x="96905" y="149316"/>
                </a:lnTo>
                <a:lnTo>
                  <a:pt x="97191" y="149316"/>
                </a:lnTo>
                <a:lnTo>
                  <a:pt x="97191" y="135957"/>
                </a:lnTo>
                <a:lnTo>
                  <a:pt x="99953" y="133171"/>
                </a:lnTo>
                <a:lnTo>
                  <a:pt x="99953" y="88832"/>
                </a:lnTo>
                <a:lnTo>
                  <a:pt x="96643" y="85546"/>
                </a:lnTo>
                <a:lnTo>
                  <a:pt x="96643" y="80022"/>
                </a:lnTo>
                <a:lnTo>
                  <a:pt x="82320" y="65722"/>
                </a:lnTo>
                <a:lnTo>
                  <a:pt x="82320" y="47804"/>
                </a:lnTo>
                <a:close/>
                <a:moveTo>
                  <a:pt x="70437" y="108942"/>
                </a:moveTo>
                <a:cubicBezTo>
                  <a:pt x="69997" y="108942"/>
                  <a:pt x="69628" y="109311"/>
                  <a:pt x="69628" y="109764"/>
                </a:cubicBezTo>
                <a:cubicBezTo>
                  <a:pt x="69628" y="110157"/>
                  <a:pt x="69926" y="110490"/>
                  <a:pt x="70295" y="110561"/>
                </a:cubicBezTo>
                <a:lnTo>
                  <a:pt x="70295" y="116526"/>
                </a:lnTo>
                <a:lnTo>
                  <a:pt x="73593" y="119824"/>
                </a:lnTo>
                <a:lnTo>
                  <a:pt x="73593" y="149328"/>
                </a:lnTo>
                <a:lnTo>
                  <a:pt x="73878" y="149328"/>
                </a:lnTo>
                <a:lnTo>
                  <a:pt x="73878" y="119681"/>
                </a:lnTo>
                <a:lnTo>
                  <a:pt x="70592" y="116407"/>
                </a:lnTo>
                <a:lnTo>
                  <a:pt x="70592" y="110561"/>
                </a:lnTo>
                <a:cubicBezTo>
                  <a:pt x="70973" y="110490"/>
                  <a:pt x="71259" y="110157"/>
                  <a:pt x="71259" y="109764"/>
                </a:cubicBezTo>
                <a:cubicBezTo>
                  <a:pt x="71259" y="109311"/>
                  <a:pt x="70890" y="108942"/>
                  <a:pt x="70437" y="108942"/>
                </a:cubicBezTo>
                <a:close/>
                <a:moveTo>
                  <a:pt x="65937" y="104406"/>
                </a:moveTo>
                <a:cubicBezTo>
                  <a:pt x="65484" y="104406"/>
                  <a:pt x="65115" y="104775"/>
                  <a:pt x="65115" y="105215"/>
                </a:cubicBezTo>
                <a:cubicBezTo>
                  <a:pt x="65115" y="105620"/>
                  <a:pt x="65413" y="105954"/>
                  <a:pt x="65782" y="106025"/>
                </a:cubicBezTo>
                <a:lnTo>
                  <a:pt x="65782" y="123372"/>
                </a:lnTo>
                <a:lnTo>
                  <a:pt x="69104" y="126670"/>
                </a:lnTo>
                <a:lnTo>
                  <a:pt x="69104" y="149376"/>
                </a:lnTo>
                <a:lnTo>
                  <a:pt x="69390" y="149376"/>
                </a:lnTo>
                <a:lnTo>
                  <a:pt x="69390" y="126551"/>
                </a:lnTo>
                <a:lnTo>
                  <a:pt x="66080" y="123253"/>
                </a:lnTo>
                <a:lnTo>
                  <a:pt x="66080" y="106025"/>
                </a:lnTo>
                <a:cubicBezTo>
                  <a:pt x="66473" y="105954"/>
                  <a:pt x="66747" y="105620"/>
                  <a:pt x="66747" y="105215"/>
                </a:cubicBezTo>
                <a:cubicBezTo>
                  <a:pt x="66747" y="104775"/>
                  <a:pt x="66377" y="104406"/>
                  <a:pt x="65937" y="104406"/>
                </a:cubicBezTo>
                <a:close/>
                <a:moveTo>
                  <a:pt x="68175" y="106680"/>
                </a:moveTo>
                <a:cubicBezTo>
                  <a:pt x="67735" y="106680"/>
                  <a:pt x="67366" y="107049"/>
                  <a:pt x="67366" y="107501"/>
                </a:cubicBezTo>
                <a:cubicBezTo>
                  <a:pt x="67366" y="107894"/>
                  <a:pt x="67663" y="108228"/>
                  <a:pt x="68032" y="108299"/>
                </a:cubicBezTo>
                <a:lnTo>
                  <a:pt x="68032" y="122682"/>
                </a:lnTo>
                <a:lnTo>
                  <a:pt x="71330" y="125968"/>
                </a:lnTo>
                <a:lnTo>
                  <a:pt x="71330" y="149376"/>
                </a:lnTo>
                <a:lnTo>
                  <a:pt x="71616" y="149376"/>
                </a:lnTo>
                <a:lnTo>
                  <a:pt x="71616" y="125837"/>
                </a:lnTo>
                <a:lnTo>
                  <a:pt x="68330" y="122563"/>
                </a:lnTo>
                <a:lnTo>
                  <a:pt x="68330" y="108299"/>
                </a:lnTo>
                <a:cubicBezTo>
                  <a:pt x="68711" y="108228"/>
                  <a:pt x="68997" y="107894"/>
                  <a:pt x="68997" y="107501"/>
                </a:cubicBezTo>
                <a:cubicBezTo>
                  <a:pt x="68997" y="107049"/>
                  <a:pt x="68628" y="106680"/>
                  <a:pt x="68175" y="106680"/>
                </a:cubicBezTo>
                <a:close/>
                <a:moveTo>
                  <a:pt x="102501" y="65615"/>
                </a:moveTo>
                <a:cubicBezTo>
                  <a:pt x="102049" y="65615"/>
                  <a:pt x="101679" y="65984"/>
                  <a:pt x="101679" y="66437"/>
                </a:cubicBezTo>
                <a:cubicBezTo>
                  <a:pt x="101679" y="66877"/>
                  <a:pt x="102049" y="67258"/>
                  <a:pt x="102501" y="67258"/>
                </a:cubicBezTo>
                <a:cubicBezTo>
                  <a:pt x="102680" y="67258"/>
                  <a:pt x="102846" y="67199"/>
                  <a:pt x="102965" y="67104"/>
                </a:cubicBezTo>
                <a:lnTo>
                  <a:pt x="114872" y="78974"/>
                </a:lnTo>
                <a:lnTo>
                  <a:pt x="114872" y="126825"/>
                </a:lnTo>
                <a:lnTo>
                  <a:pt x="114884" y="126825"/>
                </a:lnTo>
                <a:lnTo>
                  <a:pt x="137529" y="149447"/>
                </a:lnTo>
                <a:lnTo>
                  <a:pt x="137732" y="149245"/>
                </a:lnTo>
                <a:lnTo>
                  <a:pt x="115145" y="126706"/>
                </a:lnTo>
                <a:lnTo>
                  <a:pt x="115145" y="78867"/>
                </a:lnTo>
                <a:lnTo>
                  <a:pt x="103168" y="66901"/>
                </a:lnTo>
                <a:cubicBezTo>
                  <a:pt x="103263" y="66758"/>
                  <a:pt x="103323" y="66604"/>
                  <a:pt x="103323" y="66437"/>
                </a:cubicBezTo>
                <a:cubicBezTo>
                  <a:pt x="103323" y="65984"/>
                  <a:pt x="102942" y="65615"/>
                  <a:pt x="102501" y="65615"/>
                </a:cubicBezTo>
                <a:close/>
                <a:moveTo>
                  <a:pt x="50887" y="117574"/>
                </a:moveTo>
                <a:cubicBezTo>
                  <a:pt x="50435" y="117574"/>
                  <a:pt x="50066" y="117943"/>
                  <a:pt x="50066" y="118396"/>
                </a:cubicBezTo>
                <a:cubicBezTo>
                  <a:pt x="50066" y="118574"/>
                  <a:pt x="50125" y="118729"/>
                  <a:pt x="50221" y="118848"/>
                </a:cubicBezTo>
                <a:lnTo>
                  <a:pt x="47958" y="121134"/>
                </a:lnTo>
                <a:lnTo>
                  <a:pt x="47958" y="124980"/>
                </a:lnTo>
                <a:lnTo>
                  <a:pt x="40065" y="132921"/>
                </a:lnTo>
                <a:lnTo>
                  <a:pt x="40017" y="132957"/>
                </a:lnTo>
                <a:lnTo>
                  <a:pt x="40017" y="149626"/>
                </a:lnTo>
                <a:lnTo>
                  <a:pt x="40303" y="149626"/>
                </a:lnTo>
                <a:lnTo>
                  <a:pt x="40303" y="133076"/>
                </a:lnTo>
                <a:lnTo>
                  <a:pt x="48197" y="125146"/>
                </a:lnTo>
                <a:lnTo>
                  <a:pt x="48232" y="125099"/>
                </a:lnTo>
                <a:lnTo>
                  <a:pt x="48232" y="121253"/>
                </a:lnTo>
                <a:lnTo>
                  <a:pt x="50423" y="119062"/>
                </a:lnTo>
                <a:cubicBezTo>
                  <a:pt x="50554" y="119146"/>
                  <a:pt x="50721" y="119205"/>
                  <a:pt x="50887" y="119205"/>
                </a:cubicBezTo>
                <a:cubicBezTo>
                  <a:pt x="51328" y="119205"/>
                  <a:pt x="51709" y="118836"/>
                  <a:pt x="51709" y="118396"/>
                </a:cubicBezTo>
                <a:cubicBezTo>
                  <a:pt x="51709" y="117943"/>
                  <a:pt x="51328" y="117574"/>
                  <a:pt x="50887" y="117574"/>
                </a:cubicBezTo>
                <a:close/>
                <a:moveTo>
                  <a:pt x="76938" y="69556"/>
                </a:moveTo>
                <a:cubicBezTo>
                  <a:pt x="76498" y="69556"/>
                  <a:pt x="76129" y="69937"/>
                  <a:pt x="76129" y="70378"/>
                </a:cubicBezTo>
                <a:cubicBezTo>
                  <a:pt x="76129" y="70830"/>
                  <a:pt x="76498" y="71199"/>
                  <a:pt x="76938" y="71199"/>
                </a:cubicBezTo>
                <a:cubicBezTo>
                  <a:pt x="77129" y="71199"/>
                  <a:pt x="77284" y="71140"/>
                  <a:pt x="77403" y="71045"/>
                </a:cubicBezTo>
                <a:lnTo>
                  <a:pt x="88868" y="82486"/>
                </a:lnTo>
                <a:lnTo>
                  <a:pt x="88868" y="88011"/>
                </a:lnTo>
                <a:lnTo>
                  <a:pt x="92166" y="91309"/>
                </a:lnTo>
                <a:lnTo>
                  <a:pt x="92166" y="133993"/>
                </a:lnTo>
                <a:lnTo>
                  <a:pt x="83534" y="142649"/>
                </a:lnTo>
                <a:lnTo>
                  <a:pt x="83534" y="150042"/>
                </a:lnTo>
                <a:lnTo>
                  <a:pt x="83820" y="150042"/>
                </a:lnTo>
                <a:lnTo>
                  <a:pt x="83820" y="142768"/>
                </a:lnTo>
                <a:lnTo>
                  <a:pt x="92464" y="134112"/>
                </a:lnTo>
                <a:lnTo>
                  <a:pt x="92464" y="91190"/>
                </a:lnTo>
                <a:lnTo>
                  <a:pt x="89166" y="87892"/>
                </a:lnTo>
                <a:lnTo>
                  <a:pt x="89166" y="82379"/>
                </a:lnTo>
                <a:lnTo>
                  <a:pt x="77617" y="70842"/>
                </a:lnTo>
                <a:cubicBezTo>
                  <a:pt x="77700" y="70711"/>
                  <a:pt x="77760" y="70545"/>
                  <a:pt x="77760" y="70378"/>
                </a:cubicBezTo>
                <a:cubicBezTo>
                  <a:pt x="77760" y="69937"/>
                  <a:pt x="77391" y="69556"/>
                  <a:pt x="76938" y="69556"/>
                </a:cubicBezTo>
                <a:close/>
                <a:moveTo>
                  <a:pt x="123301" y="88487"/>
                </a:moveTo>
                <a:cubicBezTo>
                  <a:pt x="122777" y="88487"/>
                  <a:pt x="122349" y="88928"/>
                  <a:pt x="122349" y="89440"/>
                </a:cubicBezTo>
                <a:cubicBezTo>
                  <a:pt x="122349" y="89761"/>
                  <a:pt x="122504" y="90023"/>
                  <a:pt x="122742" y="90202"/>
                </a:cubicBezTo>
                <a:lnTo>
                  <a:pt x="122742" y="124408"/>
                </a:lnTo>
                <a:lnTo>
                  <a:pt x="149674" y="150447"/>
                </a:lnTo>
                <a:lnTo>
                  <a:pt x="150459" y="149626"/>
                </a:lnTo>
                <a:lnTo>
                  <a:pt x="123873" y="123932"/>
                </a:lnTo>
                <a:lnTo>
                  <a:pt x="123873" y="90202"/>
                </a:lnTo>
                <a:cubicBezTo>
                  <a:pt x="124111" y="90023"/>
                  <a:pt x="124254" y="89761"/>
                  <a:pt x="124254" y="89440"/>
                </a:cubicBezTo>
                <a:cubicBezTo>
                  <a:pt x="124254" y="88928"/>
                  <a:pt x="123825" y="88487"/>
                  <a:pt x="123301" y="88487"/>
                </a:cubicBezTo>
                <a:close/>
                <a:moveTo>
                  <a:pt x="94143" y="63687"/>
                </a:moveTo>
                <a:cubicBezTo>
                  <a:pt x="93631" y="63687"/>
                  <a:pt x="93190" y="64115"/>
                  <a:pt x="93190" y="64639"/>
                </a:cubicBezTo>
                <a:cubicBezTo>
                  <a:pt x="93190" y="65151"/>
                  <a:pt x="93631" y="65592"/>
                  <a:pt x="94143" y="65592"/>
                </a:cubicBezTo>
                <a:cubicBezTo>
                  <a:pt x="94190" y="65592"/>
                  <a:pt x="94238" y="65592"/>
                  <a:pt x="94286" y="65568"/>
                </a:cubicBezTo>
                <a:lnTo>
                  <a:pt x="109538" y="80712"/>
                </a:lnTo>
                <a:lnTo>
                  <a:pt x="109538" y="131564"/>
                </a:lnTo>
                <a:lnTo>
                  <a:pt x="109704" y="131731"/>
                </a:lnTo>
                <a:lnTo>
                  <a:pt x="121694" y="143637"/>
                </a:lnTo>
                <a:lnTo>
                  <a:pt x="128838" y="150721"/>
                </a:lnTo>
                <a:lnTo>
                  <a:pt x="129635" y="149923"/>
                </a:lnTo>
                <a:lnTo>
                  <a:pt x="121968" y="142327"/>
                </a:lnTo>
                <a:lnTo>
                  <a:pt x="110669" y="131100"/>
                </a:lnTo>
                <a:lnTo>
                  <a:pt x="110669" y="80248"/>
                </a:lnTo>
                <a:lnTo>
                  <a:pt x="95083" y="64770"/>
                </a:lnTo>
                <a:cubicBezTo>
                  <a:pt x="95083" y="64722"/>
                  <a:pt x="95095" y="64675"/>
                  <a:pt x="95095" y="64639"/>
                </a:cubicBezTo>
                <a:cubicBezTo>
                  <a:pt x="95095" y="64115"/>
                  <a:pt x="94667" y="63687"/>
                  <a:pt x="94143" y="63687"/>
                </a:cubicBezTo>
                <a:close/>
                <a:moveTo>
                  <a:pt x="73164" y="0"/>
                </a:moveTo>
                <a:cubicBezTo>
                  <a:pt x="72640" y="0"/>
                  <a:pt x="72212" y="429"/>
                  <a:pt x="72212" y="953"/>
                </a:cubicBezTo>
                <a:cubicBezTo>
                  <a:pt x="72212" y="1262"/>
                  <a:pt x="72366" y="1548"/>
                  <a:pt x="72604" y="1715"/>
                </a:cubicBezTo>
                <a:lnTo>
                  <a:pt x="72604" y="78129"/>
                </a:lnTo>
                <a:lnTo>
                  <a:pt x="77688" y="83189"/>
                </a:lnTo>
                <a:lnTo>
                  <a:pt x="77688" y="95845"/>
                </a:lnTo>
                <a:lnTo>
                  <a:pt x="84868" y="102977"/>
                </a:lnTo>
                <a:lnTo>
                  <a:pt x="84868" y="115502"/>
                </a:lnTo>
                <a:lnTo>
                  <a:pt x="80963" y="119420"/>
                </a:lnTo>
                <a:lnTo>
                  <a:pt x="80963" y="150983"/>
                </a:lnTo>
                <a:lnTo>
                  <a:pt x="82094" y="150983"/>
                </a:lnTo>
                <a:lnTo>
                  <a:pt x="82094" y="119884"/>
                </a:lnTo>
                <a:lnTo>
                  <a:pt x="85999" y="115955"/>
                </a:lnTo>
                <a:lnTo>
                  <a:pt x="85999" y="102477"/>
                </a:lnTo>
                <a:lnTo>
                  <a:pt x="78819" y="95357"/>
                </a:lnTo>
                <a:lnTo>
                  <a:pt x="78819" y="82701"/>
                </a:lnTo>
                <a:lnTo>
                  <a:pt x="73736" y="77653"/>
                </a:lnTo>
                <a:lnTo>
                  <a:pt x="73736" y="1715"/>
                </a:lnTo>
                <a:cubicBezTo>
                  <a:pt x="73974" y="1536"/>
                  <a:pt x="74117" y="1262"/>
                  <a:pt x="74117" y="953"/>
                </a:cubicBezTo>
                <a:cubicBezTo>
                  <a:pt x="74117" y="429"/>
                  <a:pt x="73688" y="0"/>
                  <a:pt x="73164" y="0"/>
                </a:cubicBezTo>
                <a:close/>
                <a:moveTo>
                  <a:pt x="55043" y="89309"/>
                </a:moveTo>
                <a:lnTo>
                  <a:pt x="34993" y="109525"/>
                </a:lnTo>
                <a:lnTo>
                  <a:pt x="30421" y="109525"/>
                </a:lnTo>
                <a:lnTo>
                  <a:pt x="19169" y="120860"/>
                </a:lnTo>
                <a:lnTo>
                  <a:pt x="19169" y="141256"/>
                </a:lnTo>
                <a:lnTo>
                  <a:pt x="30766" y="152769"/>
                </a:lnTo>
                <a:lnTo>
                  <a:pt x="31564" y="151959"/>
                </a:lnTo>
                <a:lnTo>
                  <a:pt x="20300" y="140791"/>
                </a:lnTo>
                <a:lnTo>
                  <a:pt x="20300" y="121325"/>
                </a:lnTo>
                <a:lnTo>
                  <a:pt x="30885" y="110657"/>
                </a:lnTo>
                <a:lnTo>
                  <a:pt x="35457" y="110657"/>
                </a:lnTo>
                <a:lnTo>
                  <a:pt x="55519" y="90440"/>
                </a:lnTo>
                <a:lnTo>
                  <a:pt x="59817" y="90440"/>
                </a:lnTo>
                <a:lnTo>
                  <a:pt x="62389" y="93000"/>
                </a:lnTo>
                <a:lnTo>
                  <a:pt x="62389" y="94726"/>
                </a:lnTo>
                <a:lnTo>
                  <a:pt x="77165" y="109383"/>
                </a:lnTo>
                <a:cubicBezTo>
                  <a:pt x="77165" y="109430"/>
                  <a:pt x="77153" y="109478"/>
                  <a:pt x="77153" y="109525"/>
                </a:cubicBezTo>
                <a:cubicBezTo>
                  <a:pt x="77153" y="110037"/>
                  <a:pt x="77581" y="110478"/>
                  <a:pt x="78105" y="110478"/>
                </a:cubicBezTo>
                <a:cubicBezTo>
                  <a:pt x="78629" y="110478"/>
                  <a:pt x="79058" y="110037"/>
                  <a:pt x="79058" y="109525"/>
                </a:cubicBezTo>
                <a:cubicBezTo>
                  <a:pt x="79058" y="109002"/>
                  <a:pt x="78629" y="108573"/>
                  <a:pt x="78105" y="108573"/>
                </a:cubicBezTo>
                <a:cubicBezTo>
                  <a:pt x="78057" y="108573"/>
                  <a:pt x="78010" y="108573"/>
                  <a:pt x="77974" y="108585"/>
                </a:cubicBezTo>
                <a:lnTo>
                  <a:pt x="63532" y="94250"/>
                </a:lnTo>
                <a:lnTo>
                  <a:pt x="63532" y="92511"/>
                </a:lnTo>
                <a:lnTo>
                  <a:pt x="60281" y="89309"/>
                </a:lnTo>
                <a:close/>
                <a:moveTo>
                  <a:pt x="10192" y="125504"/>
                </a:moveTo>
                <a:cubicBezTo>
                  <a:pt x="9751" y="125504"/>
                  <a:pt x="9382" y="125873"/>
                  <a:pt x="9382" y="126325"/>
                </a:cubicBezTo>
                <a:cubicBezTo>
                  <a:pt x="9382" y="126730"/>
                  <a:pt x="9680" y="127051"/>
                  <a:pt x="10049" y="127123"/>
                </a:cubicBezTo>
                <a:lnTo>
                  <a:pt x="10049" y="154936"/>
                </a:lnTo>
                <a:lnTo>
                  <a:pt x="10335" y="154936"/>
                </a:lnTo>
                <a:lnTo>
                  <a:pt x="10335" y="127123"/>
                </a:lnTo>
                <a:cubicBezTo>
                  <a:pt x="10728" y="127051"/>
                  <a:pt x="11013" y="126730"/>
                  <a:pt x="11013" y="126325"/>
                </a:cubicBezTo>
                <a:cubicBezTo>
                  <a:pt x="11013" y="125873"/>
                  <a:pt x="10644" y="125504"/>
                  <a:pt x="10192" y="125504"/>
                </a:cubicBezTo>
                <a:close/>
                <a:moveTo>
                  <a:pt x="12454" y="125504"/>
                </a:moveTo>
                <a:cubicBezTo>
                  <a:pt x="12014" y="125504"/>
                  <a:pt x="11644" y="125873"/>
                  <a:pt x="11644" y="126325"/>
                </a:cubicBezTo>
                <a:cubicBezTo>
                  <a:pt x="11644" y="126730"/>
                  <a:pt x="11942" y="127051"/>
                  <a:pt x="12311" y="127123"/>
                </a:cubicBezTo>
                <a:lnTo>
                  <a:pt x="12311" y="154936"/>
                </a:lnTo>
                <a:lnTo>
                  <a:pt x="12597" y="154936"/>
                </a:lnTo>
                <a:lnTo>
                  <a:pt x="12597" y="127123"/>
                </a:lnTo>
                <a:cubicBezTo>
                  <a:pt x="12978" y="127051"/>
                  <a:pt x="13276" y="126730"/>
                  <a:pt x="13276" y="126325"/>
                </a:cubicBezTo>
                <a:cubicBezTo>
                  <a:pt x="13276" y="125873"/>
                  <a:pt x="12906" y="125504"/>
                  <a:pt x="12454" y="125504"/>
                </a:cubicBezTo>
                <a:close/>
                <a:moveTo>
                  <a:pt x="14704" y="125504"/>
                </a:moveTo>
                <a:cubicBezTo>
                  <a:pt x="14252" y="125504"/>
                  <a:pt x="13883" y="125873"/>
                  <a:pt x="13883" y="126325"/>
                </a:cubicBezTo>
                <a:cubicBezTo>
                  <a:pt x="13883" y="126730"/>
                  <a:pt x="14180" y="127051"/>
                  <a:pt x="14550" y="127123"/>
                </a:cubicBezTo>
                <a:lnTo>
                  <a:pt x="14550" y="154948"/>
                </a:lnTo>
                <a:lnTo>
                  <a:pt x="14835" y="154948"/>
                </a:lnTo>
                <a:lnTo>
                  <a:pt x="14835" y="127123"/>
                </a:lnTo>
                <a:lnTo>
                  <a:pt x="14847" y="127123"/>
                </a:lnTo>
                <a:cubicBezTo>
                  <a:pt x="15240" y="127051"/>
                  <a:pt x="15526" y="126730"/>
                  <a:pt x="15526" y="126325"/>
                </a:cubicBezTo>
                <a:cubicBezTo>
                  <a:pt x="15526" y="125873"/>
                  <a:pt x="15145" y="125504"/>
                  <a:pt x="14704" y="12550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434" name="Picture 2">
            <a:extLst>
              <a:ext uri="{FF2B5EF4-FFF2-40B4-BE49-F238E27FC236}">
                <a16:creationId xmlns:a16="http://schemas.microsoft.com/office/drawing/2014/main" id="{D3DDA50C-A149-2D9D-4F8B-17270A1111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6333" y="1419851"/>
            <a:ext cx="2531333" cy="23037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Cybersecurity Industry by Slidesgo">
  <a:themeElements>
    <a:clrScheme name="Simple Light">
      <a:dk1>
        <a:srgbClr val="3A3E5F"/>
      </a:dk1>
      <a:lt1>
        <a:srgbClr val="FFFFFF"/>
      </a:lt1>
      <a:dk2>
        <a:srgbClr val="E0E0E0"/>
      </a:dk2>
      <a:lt2>
        <a:srgbClr val="8ED835"/>
      </a:lt2>
      <a:accent1>
        <a:srgbClr val="0BA391"/>
      </a:accent1>
      <a:accent2>
        <a:srgbClr val="09607D"/>
      </a:accent2>
      <a:accent3>
        <a:srgbClr val="F8C430"/>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6638F3406A2342AA1FA5FC4F7ED2D8" ma:contentTypeVersion="6" ma:contentTypeDescription="Create a new document." ma:contentTypeScope="" ma:versionID="be31350238afd07498f262cbd5d2afd4">
  <xsd:schema xmlns:xsd="http://www.w3.org/2001/XMLSchema" xmlns:xs="http://www.w3.org/2001/XMLSchema" xmlns:p="http://schemas.microsoft.com/office/2006/metadata/properties" xmlns:ns3="97dea0a1-e506-4cdb-9b62-e4ea8bdd68db" targetNamespace="http://schemas.microsoft.com/office/2006/metadata/properties" ma:root="true" ma:fieldsID="d1c0bbd0325920585edefc88dc99522d" ns3:_="">
    <xsd:import namespace="97dea0a1-e506-4cdb-9b62-e4ea8bdd68d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dea0a1-e506-4cdb-9b62-e4ea8bdd68d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97dea0a1-e506-4cdb-9b62-e4ea8bdd68db" xsi:nil="true"/>
  </documentManagement>
</p:properties>
</file>

<file path=customXml/itemProps1.xml><?xml version="1.0" encoding="utf-8"?>
<ds:datastoreItem xmlns:ds="http://schemas.openxmlformats.org/officeDocument/2006/customXml" ds:itemID="{05290287-DCD4-40B7-8450-5C5091910E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dea0a1-e506-4cdb-9b62-e4ea8bdd68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B00B55-8497-4324-9F11-595CC24111D4}">
  <ds:schemaRefs>
    <ds:schemaRef ds:uri="http://schemas.microsoft.com/sharepoint/v3/contenttype/forms"/>
  </ds:schemaRefs>
</ds:datastoreItem>
</file>

<file path=customXml/itemProps3.xml><?xml version="1.0" encoding="utf-8"?>
<ds:datastoreItem xmlns:ds="http://schemas.openxmlformats.org/officeDocument/2006/customXml" ds:itemID="{A9EFF18A-4536-4313-9E16-E1F2FCBFE5D3}">
  <ds:schemaRefs>
    <ds:schemaRef ds:uri="http://schemas.microsoft.com/office/2006/metadata/properties"/>
    <ds:schemaRef ds:uri="http://schemas.microsoft.com/office/infopath/2007/PartnerControls"/>
    <ds:schemaRef ds:uri="97dea0a1-e506-4cdb-9b62-e4ea8bdd68db"/>
  </ds:schemaRefs>
</ds:datastoreItem>
</file>

<file path=docProps/app.xml><?xml version="1.0" encoding="utf-8"?>
<Properties xmlns="http://schemas.openxmlformats.org/officeDocument/2006/extended-properties" xmlns:vt="http://schemas.openxmlformats.org/officeDocument/2006/docPropsVTypes">
  <TotalTime>633</TotalTime>
  <Words>651</Words>
  <Application>Microsoft Office PowerPoint</Application>
  <PresentationFormat>On-screen Show (16:9)</PresentationFormat>
  <Paragraphs>114</Paragraphs>
  <Slides>22</Slides>
  <Notes>22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Nunito Light</vt:lpstr>
      <vt:lpstr>Arial</vt:lpstr>
      <vt:lpstr>Bebas Neue</vt:lpstr>
      <vt:lpstr>Urbanist</vt:lpstr>
      <vt:lpstr>Archivo</vt:lpstr>
      <vt:lpstr>Poppins</vt:lpstr>
      <vt:lpstr>Cybersecurity Industry by Slidesgo</vt:lpstr>
      <vt:lpstr>Milestone 1 CRESCENT Social Guardian</vt:lpstr>
      <vt:lpstr>Milestone 1 Progress</vt:lpstr>
      <vt:lpstr>Technical Tools</vt:lpstr>
      <vt:lpstr>PowerPoint Presentation</vt:lpstr>
      <vt:lpstr>PowerPoint Presentation</vt:lpstr>
      <vt:lpstr>Captum</vt:lpstr>
      <vt:lpstr>Transformers Interpret</vt:lpstr>
      <vt:lpstr>Tuple Translator  </vt:lpstr>
      <vt:lpstr>Bart </vt:lpstr>
      <vt:lpstr>PowerPoint Presentation</vt:lpstr>
      <vt:lpstr>Extension </vt:lpstr>
      <vt:lpstr>Functional Requirements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Milestone 2</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Nicholas Blaisdell</dc:creator>
  <cp:lastModifiedBy>Nicholas Blaisdell</cp:lastModifiedBy>
  <cp:revision>7</cp:revision>
  <dcterms:modified xsi:type="dcterms:W3CDTF">2026-10-02T18:06:13Z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0x010100096638F3406A2342AA1FA5FC4F7ED2D8</vt:lpwstr>
  </property>
</Properties>
</file>